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609" r:id="rId3"/>
    <p:sldId id="610" r:id="rId4"/>
    <p:sldId id="676" r:id="rId5"/>
    <p:sldId id="612" r:id="rId6"/>
    <p:sldId id="618" r:id="rId7"/>
    <p:sldId id="678" r:id="rId8"/>
    <p:sldId id="677" r:id="rId9"/>
    <p:sldId id="679" r:id="rId11"/>
    <p:sldId id="680" r:id="rId12"/>
    <p:sldId id="681" r:id="rId13"/>
    <p:sldId id="682" r:id="rId14"/>
    <p:sldId id="684" r:id="rId15"/>
    <p:sldId id="683" r:id="rId16"/>
    <p:sldId id="685" r:id="rId17"/>
    <p:sldId id="686" r:id="rId18"/>
    <p:sldId id="687" r:id="rId19"/>
    <p:sldId id="629" r:id="rId20"/>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00C0F32-4E36-40B0-A203-7A3B455767EA}">
          <p14:sldIdLst>
            <p14:sldId id="609"/>
            <p14:sldId id="610"/>
            <p14:sldId id="676"/>
          </p14:sldIdLst>
        </p14:section>
        <p14:section name="无标题节" id="{0E642FB3-5BE5-46B4-BC42-5B8BF804EAA7}">
          <p14:sldIdLst>
            <p14:sldId id="612"/>
            <p14:sldId id="618"/>
            <p14:sldId id="678"/>
            <p14:sldId id="677"/>
            <p14:sldId id="679"/>
            <p14:sldId id="680"/>
            <p14:sldId id="681"/>
            <p14:sldId id="682"/>
            <p14:sldId id="684"/>
            <p14:sldId id="683"/>
            <p14:sldId id="685"/>
            <p14:sldId id="686"/>
            <p14:sldId id="687"/>
          </p14:sldIdLst>
        </p14:section>
        <p14:section name="无标题节" id="{2D9C5812-8A9D-404F-97F2-8E6201F27946}">
          <p14:sldIdLst>
            <p14:sldId id="629"/>
          </p14:sldIdLst>
        </p14:section>
        <p14:section name="无标题节" id="{35DEF6D4-7C14-4EA0-A6B8-C5149B0C1453}">
          <p14:sldIdLst/>
        </p14:section>
      </p14:sectionLst>
    </p:ext>
    <p:ext uri="{EFAFB233-063F-42B5-8137-9DF3F51BA10A}">
      <p15:sldGuideLst xmlns:p15="http://schemas.microsoft.com/office/powerpoint/2012/main">
        <p15:guide id="1" orient="horz" pos="2214" userDrawn="1">
          <p15:clr>
            <a:srgbClr val="A4A3A4"/>
          </p15:clr>
        </p15:guide>
        <p15:guide id="2" pos="382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82" initials="8"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35C67"/>
    <a:srgbClr val="886640"/>
    <a:srgbClr val="9E77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4" autoAdjust="0"/>
    <p:restoredTop sz="94663" autoAdjust="0"/>
  </p:normalViewPr>
  <p:slideViewPr>
    <p:cSldViewPr snapToGrid="0" showGuides="1">
      <p:cViewPr>
        <p:scale>
          <a:sx n="66" d="100"/>
          <a:sy n="66" d="100"/>
        </p:scale>
        <p:origin x="2118" y="816"/>
      </p:cViewPr>
      <p:guideLst>
        <p:guide orient="horz" pos="2214"/>
        <p:guide pos="3828"/>
      </p:guideLst>
    </p:cSldViewPr>
  </p:slideViewPr>
  <p:notesTextViewPr>
    <p:cViewPr>
      <p:scale>
        <a:sx n="1" d="1"/>
        <a:sy n="1" d="1"/>
      </p:scale>
      <p:origin x="0" y="0"/>
    </p:cViewPr>
  </p:notesTextViewPr>
  <p:sorterViewPr>
    <p:cViewPr varScale="1">
      <p:scale>
        <a:sx n="100" d="100"/>
        <a:sy n="100" d="100"/>
      </p:scale>
      <p:origin x="0" y="-148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29.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6-22T06:50:09.564" idx="2">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4-06-22T02:00:23.502"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4-06-22T02:00:23.502" idx="1">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4-06-22T02:00:23.502" idx="1">
    <p:pos x="10" y="10"/>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4-06-22T02:00:23.502" idx="1">
    <p:pos x="10" y="10"/>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4-06-22T02:00:23.502" idx="1">
    <p:pos x="10" y="10"/>
    <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4-06-22T02:00:23.502" idx="1">
    <p:pos x="10" y="10"/>
    <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24-06-22T02:00:23.502"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9101BA3-108F-480D-AFBC-BF0D9BC15CC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1105D-B285-4AB0-8B08-57957BCCB059}" type="slidenum">
              <a:rPr lang="zh-CN" altLang="en-US" smtClean="0"/>
            </a:fld>
            <a:endParaRPr lang="zh-CN" altLang="en-US"/>
          </a:p>
        </p:txBody>
      </p:sp>
      <p:grpSp>
        <p:nvGrpSpPr>
          <p:cNvPr id="7" name="组合 6"/>
          <p:cNvGrpSpPr/>
          <p:nvPr userDrawn="1"/>
        </p:nvGrpSpPr>
        <p:grpSpPr>
          <a:xfrm>
            <a:off x="526104" y="403860"/>
            <a:ext cx="345440" cy="345440"/>
            <a:chOff x="1825313" y="3276071"/>
            <a:chExt cx="946045" cy="946045"/>
          </a:xfrm>
        </p:grpSpPr>
        <p:sp>
          <p:nvSpPr>
            <p:cNvPr id="8" name="椭圆 7"/>
            <p:cNvSpPr/>
            <p:nvPr/>
          </p:nvSpPr>
          <p:spPr>
            <a:xfrm>
              <a:off x="1825313" y="3276071"/>
              <a:ext cx="946045" cy="9460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a:solidFill>
                  <a:prstClr val="white"/>
                </a:solidFill>
                <a:latin typeface="等线" panose="02010600030101010101" charset="-122"/>
                <a:ea typeface="等线" panose="02010600030101010101" charset="-122"/>
              </a:endParaRPr>
            </a:p>
          </p:txBody>
        </p:sp>
        <p:grpSp>
          <p:nvGrpSpPr>
            <p:cNvPr id="9" name="组合 8"/>
            <p:cNvGrpSpPr/>
            <p:nvPr/>
          </p:nvGrpSpPr>
          <p:grpSpPr>
            <a:xfrm>
              <a:off x="2087991" y="3499561"/>
              <a:ext cx="401638" cy="499063"/>
              <a:chOff x="-106363" y="5489575"/>
              <a:chExt cx="1335088" cy="1658938"/>
            </a:xfrm>
            <a:solidFill>
              <a:schemeClr val="bg1"/>
            </a:solidFill>
          </p:grpSpPr>
          <p:sp>
            <p:nvSpPr>
              <p:cNvPr id="10" name="Freeform 5"/>
              <p:cNvSpPr>
                <a:spLocks noEditPoints="1"/>
              </p:cNvSpPr>
              <p:nvPr/>
            </p:nvSpPr>
            <p:spPr bwMode="auto">
              <a:xfrm>
                <a:off x="-9525" y="5489575"/>
                <a:ext cx="1238250" cy="1658938"/>
              </a:xfrm>
              <a:custGeom>
                <a:avLst/>
                <a:gdLst>
                  <a:gd name="T0" fmla="*/ 2049 w 2129"/>
                  <a:gd name="T1" fmla="*/ 2853 h 2853"/>
                  <a:gd name="T2" fmla="*/ 80 w 2129"/>
                  <a:gd name="T3" fmla="*/ 2853 h 2853"/>
                  <a:gd name="T4" fmla="*/ 0 w 2129"/>
                  <a:gd name="T5" fmla="*/ 2772 h 2853"/>
                  <a:gd name="T6" fmla="*/ 0 w 2129"/>
                  <a:gd name="T7" fmla="*/ 80 h 2853"/>
                  <a:gd name="T8" fmla="*/ 80 w 2129"/>
                  <a:gd name="T9" fmla="*/ 0 h 2853"/>
                  <a:gd name="T10" fmla="*/ 2049 w 2129"/>
                  <a:gd name="T11" fmla="*/ 0 h 2853"/>
                  <a:gd name="T12" fmla="*/ 2129 w 2129"/>
                  <a:gd name="T13" fmla="*/ 80 h 2853"/>
                  <a:gd name="T14" fmla="*/ 2129 w 2129"/>
                  <a:gd name="T15" fmla="*/ 2772 h 2853"/>
                  <a:gd name="T16" fmla="*/ 2049 w 2129"/>
                  <a:gd name="T17" fmla="*/ 2853 h 2853"/>
                  <a:gd name="T18" fmla="*/ 161 w 2129"/>
                  <a:gd name="T19" fmla="*/ 2692 h 2853"/>
                  <a:gd name="T20" fmla="*/ 1969 w 2129"/>
                  <a:gd name="T21" fmla="*/ 2692 h 2853"/>
                  <a:gd name="T22" fmla="*/ 1969 w 2129"/>
                  <a:gd name="T23" fmla="*/ 161 h 2853"/>
                  <a:gd name="T24" fmla="*/ 161 w 2129"/>
                  <a:gd name="T25" fmla="*/ 161 h 2853"/>
                  <a:gd name="T26" fmla="*/ 161 w 2129"/>
                  <a:gd name="T27" fmla="*/ 2692 h 2853"/>
                  <a:gd name="T28" fmla="*/ 161 w 2129"/>
                  <a:gd name="T29" fmla="*/ 2692 h 2853"/>
                  <a:gd name="T30" fmla="*/ 161 w 2129"/>
                  <a:gd name="T31" fmla="*/ 2692 h 2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9" h="2853">
                    <a:moveTo>
                      <a:pt x="2049" y="2853"/>
                    </a:moveTo>
                    <a:cubicBezTo>
                      <a:pt x="80" y="2853"/>
                      <a:pt x="80" y="2853"/>
                      <a:pt x="80" y="2853"/>
                    </a:cubicBezTo>
                    <a:cubicBezTo>
                      <a:pt x="36" y="2853"/>
                      <a:pt x="0" y="2817"/>
                      <a:pt x="0" y="2772"/>
                    </a:cubicBezTo>
                    <a:cubicBezTo>
                      <a:pt x="0" y="80"/>
                      <a:pt x="0" y="80"/>
                      <a:pt x="0" y="80"/>
                    </a:cubicBezTo>
                    <a:cubicBezTo>
                      <a:pt x="0" y="36"/>
                      <a:pt x="36" y="0"/>
                      <a:pt x="80" y="0"/>
                    </a:cubicBezTo>
                    <a:cubicBezTo>
                      <a:pt x="2049" y="0"/>
                      <a:pt x="2049" y="0"/>
                      <a:pt x="2049" y="0"/>
                    </a:cubicBezTo>
                    <a:cubicBezTo>
                      <a:pt x="2093" y="0"/>
                      <a:pt x="2129" y="36"/>
                      <a:pt x="2129" y="80"/>
                    </a:cubicBezTo>
                    <a:cubicBezTo>
                      <a:pt x="2129" y="2772"/>
                      <a:pt x="2129" y="2772"/>
                      <a:pt x="2129" y="2772"/>
                    </a:cubicBezTo>
                    <a:cubicBezTo>
                      <a:pt x="2129" y="2817"/>
                      <a:pt x="2093" y="2853"/>
                      <a:pt x="2049" y="2853"/>
                    </a:cubicBezTo>
                    <a:close/>
                    <a:moveTo>
                      <a:pt x="161" y="2692"/>
                    </a:moveTo>
                    <a:cubicBezTo>
                      <a:pt x="1969" y="2692"/>
                      <a:pt x="1969" y="2692"/>
                      <a:pt x="1969" y="2692"/>
                    </a:cubicBezTo>
                    <a:cubicBezTo>
                      <a:pt x="1969" y="161"/>
                      <a:pt x="1969" y="161"/>
                      <a:pt x="1969" y="161"/>
                    </a:cubicBezTo>
                    <a:cubicBezTo>
                      <a:pt x="161" y="161"/>
                      <a:pt x="161" y="161"/>
                      <a:pt x="161" y="161"/>
                    </a:cubicBezTo>
                    <a:lnTo>
                      <a:pt x="161" y="2692"/>
                    </a:lnTo>
                    <a:close/>
                    <a:moveTo>
                      <a:pt x="161" y="2692"/>
                    </a:moveTo>
                    <a:cubicBezTo>
                      <a:pt x="161" y="2692"/>
                      <a:pt x="161" y="2692"/>
                      <a:pt x="161" y="26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11" name="Freeform 6"/>
              <p:cNvSpPr>
                <a:spLocks noEditPoints="1"/>
              </p:cNvSpPr>
              <p:nvPr/>
            </p:nvSpPr>
            <p:spPr bwMode="auto">
              <a:xfrm>
                <a:off x="877887" y="5489575"/>
                <a:ext cx="93663" cy="1658938"/>
              </a:xfrm>
              <a:custGeom>
                <a:avLst/>
                <a:gdLst>
                  <a:gd name="T0" fmla="*/ 80 w 160"/>
                  <a:gd name="T1" fmla="*/ 2853 h 2853"/>
                  <a:gd name="T2" fmla="*/ 0 w 160"/>
                  <a:gd name="T3" fmla="*/ 2772 h 2853"/>
                  <a:gd name="T4" fmla="*/ 0 w 160"/>
                  <a:gd name="T5" fmla="*/ 80 h 2853"/>
                  <a:gd name="T6" fmla="*/ 80 w 160"/>
                  <a:gd name="T7" fmla="*/ 0 h 2853"/>
                  <a:gd name="T8" fmla="*/ 160 w 160"/>
                  <a:gd name="T9" fmla="*/ 80 h 2853"/>
                  <a:gd name="T10" fmla="*/ 160 w 160"/>
                  <a:gd name="T11" fmla="*/ 2772 h 2853"/>
                  <a:gd name="T12" fmla="*/ 80 w 160"/>
                  <a:gd name="T13" fmla="*/ 2853 h 2853"/>
                  <a:gd name="T14" fmla="*/ 80 w 160"/>
                  <a:gd name="T15" fmla="*/ 2853 h 2853"/>
                  <a:gd name="T16" fmla="*/ 80 w 160"/>
                  <a:gd name="T17" fmla="*/ 2853 h 2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853">
                    <a:moveTo>
                      <a:pt x="80" y="2853"/>
                    </a:moveTo>
                    <a:cubicBezTo>
                      <a:pt x="36" y="2853"/>
                      <a:pt x="0" y="2817"/>
                      <a:pt x="0" y="2772"/>
                    </a:cubicBezTo>
                    <a:cubicBezTo>
                      <a:pt x="0" y="80"/>
                      <a:pt x="0" y="80"/>
                      <a:pt x="0" y="80"/>
                    </a:cubicBezTo>
                    <a:cubicBezTo>
                      <a:pt x="0" y="36"/>
                      <a:pt x="36" y="0"/>
                      <a:pt x="80" y="0"/>
                    </a:cubicBezTo>
                    <a:cubicBezTo>
                      <a:pt x="124" y="0"/>
                      <a:pt x="160" y="36"/>
                      <a:pt x="160" y="80"/>
                    </a:cubicBezTo>
                    <a:cubicBezTo>
                      <a:pt x="160" y="2772"/>
                      <a:pt x="160" y="2772"/>
                      <a:pt x="160" y="2772"/>
                    </a:cubicBezTo>
                    <a:cubicBezTo>
                      <a:pt x="160" y="2817"/>
                      <a:pt x="124" y="2853"/>
                      <a:pt x="80" y="2853"/>
                    </a:cubicBezTo>
                    <a:close/>
                    <a:moveTo>
                      <a:pt x="80" y="2853"/>
                    </a:moveTo>
                    <a:cubicBezTo>
                      <a:pt x="80" y="2853"/>
                      <a:pt x="80" y="2853"/>
                      <a:pt x="80" y="28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12" name="Freeform 7"/>
              <p:cNvSpPr>
                <a:spLocks noEditPoints="1"/>
              </p:cNvSpPr>
              <p:nvPr/>
            </p:nvSpPr>
            <p:spPr bwMode="auto">
              <a:xfrm>
                <a:off x="-106363" y="5781675"/>
                <a:ext cx="285750" cy="93663"/>
              </a:xfrm>
              <a:custGeom>
                <a:avLst/>
                <a:gdLst>
                  <a:gd name="T0" fmla="*/ 408 w 489"/>
                  <a:gd name="T1" fmla="*/ 161 h 161"/>
                  <a:gd name="T2" fmla="*/ 80 w 489"/>
                  <a:gd name="T3" fmla="*/ 161 h 161"/>
                  <a:gd name="T4" fmla="*/ 0 w 489"/>
                  <a:gd name="T5" fmla="*/ 81 h 161"/>
                  <a:gd name="T6" fmla="*/ 80 w 489"/>
                  <a:gd name="T7" fmla="*/ 0 h 161"/>
                  <a:gd name="T8" fmla="*/ 408 w 489"/>
                  <a:gd name="T9" fmla="*/ 0 h 161"/>
                  <a:gd name="T10" fmla="*/ 489 w 489"/>
                  <a:gd name="T11" fmla="*/ 81 h 161"/>
                  <a:gd name="T12" fmla="*/ 408 w 489"/>
                  <a:gd name="T13" fmla="*/ 161 h 161"/>
                  <a:gd name="T14" fmla="*/ 408 w 489"/>
                  <a:gd name="T15" fmla="*/ 161 h 161"/>
                  <a:gd name="T16" fmla="*/ 408 w 489"/>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161">
                    <a:moveTo>
                      <a:pt x="408" y="161"/>
                    </a:moveTo>
                    <a:cubicBezTo>
                      <a:pt x="80" y="161"/>
                      <a:pt x="80" y="161"/>
                      <a:pt x="80" y="161"/>
                    </a:cubicBezTo>
                    <a:cubicBezTo>
                      <a:pt x="36" y="161"/>
                      <a:pt x="0" y="125"/>
                      <a:pt x="0" y="81"/>
                    </a:cubicBezTo>
                    <a:cubicBezTo>
                      <a:pt x="0" y="36"/>
                      <a:pt x="36" y="0"/>
                      <a:pt x="80" y="0"/>
                    </a:cubicBezTo>
                    <a:cubicBezTo>
                      <a:pt x="408" y="0"/>
                      <a:pt x="408" y="0"/>
                      <a:pt x="408" y="0"/>
                    </a:cubicBezTo>
                    <a:cubicBezTo>
                      <a:pt x="453" y="0"/>
                      <a:pt x="489" y="36"/>
                      <a:pt x="489" y="81"/>
                    </a:cubicBezTo>
                    <a:cubicBezTo>
                      <a:pt x="489" y="125"/>
                      <a:pt x="453" y="161"/>
                      <a:pt x="408" y="161"/>
                    </a:cubicBezTo>
                    <a:close/>
                    <a:moveTo>
                      <a:pt x="408" y="161"/>
                    </a:moveTo>
                    <a:cubicBezTo>
                      <a:pt x="408" y="161"/>
                      <a:pt x="408" y="161"/>
                      <a:pt x="408" y="1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13" name="Freeform 8"/>
              <p:cNvSpPr>
                <a:spLocks noEditPoints="1"/>
              </p:cNvSpPr>
              <p:nvPr/>
            </p:nvSpPr>
            <p:spPr bwMode="auto">
              <a:xfrm>
                <a:off x="-106363" y="6088063"/>
                <a:ext cx="285750" cy="93663"/>
              </a:xfrm>
              <a:custGeom>
                <a:avLst/>
                <a:gdLst>
                  <a:gd name="T0" fmla="*/ 408 w 489"/>
                  <a:gd name="T1" fmla="*/ 161 h 161"/>
                  <a:gd name="T2" fmla="*/ 80 w 489"/>
                  <a:gd name="T3" fmla="*/ 161 h 161"/>
                  <a:gd name="T4" fmla="*/ 0 w 489"/>
                  <a:gd name="T5" fmla="*/ 80 h 161"/>
                  <a:gd name="T6" fmla="*/ 80 w 489"/>
                  <a:gd name="T7" fmla="*/ 0 h 161"/>
                  <a:gd name="T8" fmla="*/ 408 w 489"/>
                  <a:gd name="T9" fmla="*/ 0 h 161"/>
                  <a:gd name="T10" fmla="*/ 489 w 489"/>
                  <a:gd name="T11" fmla="*/ 80 h 161"/>
                  <a:gd name="T12" fmla="*/ 408 w 489"/>
                  <a:gd name="T13" fmla="*/ 161 h 161"/>
                  <a:gd name="T14" fmla="*/ 408 w 489"/>
                  <a:gd name="T15" fmla="*/ 161 h 161"/>
                  <a:gd name="T16" fmla="*/ 408 w 489"/>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161">
                    <a:moveTo>
                      <a:pt x="408" y="161"/>
                    </a:moveTo>
                    <a:cubicBezTo>
                      <a:pt x="80" y="161"/>
                      <a:pt x="80" y="161"/>
                      <a:pt x="80" y="161"/>
                    </a:cubicBezTo>
                    <a:cubicBezTo>
                      <a:pt x="36" y="161"/>
                      <a:pt x="0" y="125"/>
                      <a:pt x="0" y="80"/>
                    </a:cubicBezTo>
                    <a:cubicBezTo>
                      <a:pt x="0" y="36"/>
                      <a:pt x="36" y="0"/>
                      <a:pt x="80" y="0"/>
                    </a:cubicBezTo>
                    <a:cubicBezTo>
                      <a:pt x="408" y="0"/>
                      <a:pt x="408" y="0"/>
                      <a:pt x="408" y="0"/>
                    </a:cubicBezTo>
                    <a:cubicBezTo>
                      <a:pt x="453" y="0"/>
                      <a:pt x="489" y="36"/>
                      <a:pt x="489" y="80"/>
                    </a:cubicBezTo>
                    <a:cubicBezTo>
                      <a:pt x="489" y="125"/>
                      <a:pt x="453" y="161"/>
                      <a:pt x="408" y="161"/>
                    </a:cubicBezTo>
                    <a:close/>
                    <a:moveTo>
                      <a:pt x="408" y="161"/>
                    </a:moveTo>
                    <a:cubicBezTo>
                      <a:pt x="408" y="161"/>
                      <a:pt x="408" y="161"/>
                      <a:pt x="408" y="1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14" name="Freeform 9"/>
              <p:cNvSpPr>
                <a:spLocks noEditPoints="1"/>
              </p:cNvSpPr>
              <p:nvPr/>
            </p:nvSpPr>
            <p:spPr bwMode="auto">
              <a:xfrm>
                <a:off x="-106363" y="6392863"/>
                <a:ext cx="285750" cy="92075"/>
              </a:xfrm>
              <a:custGeom>
                <a:avLst/>
                <a:gdLst>
                  <a:gd name="T0" fmla="*/ 408 w 489"/>
                  <a:gd name="T1" fmla="*/ 160 h 160"/>
                  <a:gd name="T2" fmla="*/ 80 w 489"/>
                  <a:gd name="T3" fmla="*/ 160 h 160"/>
                  <a:gd name="T4" fmla="*/ 0 w 489"/>
                  <a:gd name="T5" fmla="*/ 80 h 160"/>
                  <a:gd name="T6" fmla="*/ 80 w 489"/>
                  <a:gd name="T7" fmla="*/ 0 h 160"/>
                  <a:gd name="T8" fmla="*/ 408 w 489"/>
                  <a:gd name="T9" fmla="*/ 0 h 160"/>
                  <a:gd name="T10" fmla="*/ 489 w 489"/>
                  <a:gd name="T11" fmla="*/ 80 h 160"/>
                  <a:gd name="T12" fmla="*/ 408 w 489"/>
                  <a:gd name="T13" fmla="*/ 160 h 160"/>
                  <a:gd name="T14" fmla="*/ 408 w 489"/>
                  <a:gd name="T15" fmla="*/ 160 h 160"/>
                  <a:gd name="T16" fmla="*/ 408 w 489"/>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160">
                    <a:moveTo>
                      <a:pt x="408" y="160"/>
                    </a:moveTo>
                    <a:cubicBezTo>
                      <a:pt x="80" y="160"/>
                      <a:pt x="80" y="160"/>
                      <a:pt x="80" y="160"/>
                    </a:cubicBezTo>
                    <a:cubicBezTo>
                      <a:pt x="36" y="160"/>
                      <a:pt x="0" y="124"/>
                      <a:pt x="0" y="80"/>
                    </a:cubicBezTo>
                    <a:cubicBezTo>
                      <a:pt x="0" y="36"/>
                      <a:pt x="36" y="0"/>
                      <a:pt x="80" y="0"/>
                    </a:cubicBezTo>
                    <a:cubicBezTo>
                      <a:pt x="408" y="0"/>
                      <a:pt x="408" y="0"/>
                      <a:pt x="408" y="0"/>
                    </a:cubicBezTo>
                    <a:cubicBezTo>
                      <a:pt x="453" y="0"/>
                      <a:pt x="489" y="36"/>
                      <a:pt x="489" y="80"/>
                    </a:cubicBezTo>
                    <a:cubicBezTo>
                      <a:pt x="489" y="124"/>
                      <a:pt x="453" y="160"/>
                      <a:pt x="408" y="160"/>
                    </a:cubicBezTo>
                    <a:close/>
                    <a:moveTo>
                      <a:pt x="408" y="160"/>
                    </a:moveTo>
                    <a:cubicBezTo>
                      <a:pt x="408" y="160"/>
                      <a:pt x="408" y="160"/>
                      <a:pt x="408" y="1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15" name="Freeform 10"/>
              <p:cNvSpPr>
                <a:spLocks noEditPoints="1"/>
              </p:cNvSpPr>
              <p:nvPr/>
            </p:nvSpPr>
            <p:spPr bwMode="auto">
              <a:xfrm>
                <a:off x="-106363" y="6697663"/>
                <a:ext cx="285750" cy="93663"/>
              </a:xfrm>
              <a:custGeom>
                <a:avLst/>
                <a:gdLst>
                  <a:gd name="T0" fmla="*/ 408 w 489"/>
                  <a:gd name="T1" fmla="*/ 161 h 161"/>
                  <a:gd name="T2" fmla="*/ 80 w 489"/>
                  <a:gd name="T3" fmla="*/ 161 h 161"/>
                  <a:gd name="T4" fmla="*/ 0 w 489"/>
                  <a:gd name="T5" fmla="*/ 80 h 161"/>
                  <a:gd name="T6" fmla="*/ 80 w 489"/>
                  <a:gd name="T7" fmla="*/ 0 h 161"/>
                  <a:gd name="T8" fmla="*/ 408 w 489"/>
                  <a:gd name="T9" fmla="*/ 0 h 161"/>
                  <a:gd name="T10" fmla="*/ 489 w 489"/>
                  <a:gd name="T11" fmla="*/ 80 h 161"/>
                  <a:gd name="T12" fmla="*/ 408 w 489"/>
                  <a:gd name="T13" fmla="*/ 161 h 161"/>
                  <a:gd name="T14" fmla="*/ 408 w 489"/>
                  <a:gd name="T15" fmla="*/ 161 h 161"/>
                  <a:gd name="T16" fmla="*/ 408 w 489"/>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161">
                    <a:moveTo>
                      <a:pt x="408" y="161"/>
                    </a:moveTo>
                    <a:cubicBezTo>
                      <a:pt x="80" y="161"/>
                      <a:pt x="80" y="161"/>
                      <a:pt x="80" y="161"/>
                    </a:cubicBezTo>
                    <a:cubicBezTo>
                      <a:pt x="36" y="161"/>
                      <a:pt x="0" y="125"/>
                      <a:pt x="0" y="80"/>
                    </a:cubicBezTo>
                    <a:cubicBezTo>
                      <a:pt x="0" y="36"/>
                      <a:pt x="36" y="0"/>
                      <a:pt x="80" y="0"/>
                    </a:cubicBezTo>
                    <a:cubicBezTo>
                      <a:pt x="408" y="0"/>
                      <a:pt x="408" y="0"/>
                      <a:pt x="408" y="0"/>
                    </a:cubicBezTo>
                    <a:cubicBezTo>
                      <a:pt x="453" y="0"/>
                      <a:pt x="489" y="36"/>
                      <a:pt x="489" y="80"/>
                    </a:cubicBezTo>
                    <a:cubicBezTo>
                      <a:pt x="489" y="125"/>
                      <a:pt x="453" y="161"/>
                      <a:pt x="408" y="161"/>
                    </a:cubicBezTo>
                    <a:close/>
                    <a:moveTo>
                      <a:pt x="408" y="161"/>
                    </a:moveTo>
                    <a:cubicBezTo>
                      <a:pt x="408" y="161"/>
                      <a:pt x="408" y="161"/>
                      <a:pt x="408" y="1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grpSp>
      </p:grpSp>
      <p:grpSp>
        <p:nvGrpSpPr>
          <p:cNvPr id="16" name="组合 15"/>
          <p:cNvGrpSpPr/>
          <p:nvPr userDrawn="1"/>
        </p:nvGrpSpPr>
        <p:grpSpPr>
          <a:xfrm>
            <a:off x="959725" y="403860"/>
            <a:ext cx="345440" cy="345440"/>
            <a:chOff x="3710127" y="3276071"/>
            <a:chExt cx="946045" cy="946045"/>
          </a:xfrm>
        </p:grpSpPr>
        <p:sp>
          <p:nvSpPr>
            <p:cNvPr id="17" name="椭圆 16"/>
            <p:cNvSpPr/>
            <p:nvPr/>
          </p:nvSpPr>
          <p:spPr>
            <a:xfrm>
              <a:off x="3710127" y="3276071"/>
              <a:ext cx="946045" cy="94604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a:solidFill>
                  <a:prstClr val="white"/>
                </a:solidFill>
                <a:latin typeface="等线" panose="02010600030101010101" charset="-122"/>
                <a:ea typeface="等线" panose="02010600030101010101" charset="-122"/>
              </a:endParaRPr>
            </a:p>
          </p:txBody>
        </p:sp>
        <p:sp>
          <p:nvSpPr>
            <p:cNvPr id="18" name="Freeform 14"/>
            <p:cNvSpPr>
              <a:spLocks noEditPoints="1"/>
            </p:cNvSpPr>
            <p:nvPr/>
          </p:nvSpPr>
          <p:spPr bwMode="auto">
            <a:xfrm>
              <a:off x="3891009" y="3470526"/>
              <a:ext cx="499776" cy="613542"/>
            </a:xfrm>
            <a:custGeom>
              <a:avLst/>
              <a:gdLst>
                <a:gd name="T0" fmla="*/ 2596 w 2670"/>
                <a:gd name="T1" fmla="*/ 257 h 3277"/>
                <a:gd name="T2" fmla="*/ 1543 w 2670"/>
                <a:gd name="T3" fmla="*/ 257 h 3277"/>
                <a:gd name="T4" fmla="*/ 1543 w 2670"/>
                <a:gd name="T5" fmla="*/ 69 h 3277"/>
                <a:gd name="T6" fmla="*/ 1474 w 2670"/>
                <a:gd name="T7" fmla="*/ 0 h 3277"/>
                <a:gd name="T8" fmla="*/ 1405 w 2670"/>
                <a:gd name="T9" fmla="*/ 69 h 3277"/>
                <a:gd name="T10" fmla="*/ 1405 w 2670"/>
                <a:gd name="T11" fmla="*/ 257 h 3277"/>
                <a:gd name="T12" fmla="*/ 602 w 2670"/>
                <a:gd name="T13" fmla="*/ 257 h 3277"/>
                <a:gd name="T14" fmla="*/ 556 w 2670"/>
                <a:gd name="T15" fmla="*/ 275 h 3277"/>
                <a:gd name="T16" fmla="*/ 22 w 2670"/>
                <a:gd name="T17" fmla="*/ 905 h 3277"/>
                <a:gd name="T18" fmla="*/ 22 w 2670"/>
                <a:gd name="T19" fmla="*/ 994 h 3277"/>
                <a:gd name="T20" fmla="*/ 556 w 2670"/>
                <a:gd name="T21" fmla="*/ 1603 h 3277"/>
                <a:gd name="T22" fmla="*/ 608 w 2670"/>
                <a:gd name="T23" fmla="*/ 1627 h 3277"/>
                <a:gd name="T24" fmla="*/ 2602 w 2670"/>
                <a:gd name="T25" fmla="*/ 1627 h 3277"/>
                <a:gd name="T26" fmla="*/ 2650 w 2670"/>
                <a:gd name="T27" fmla="*/ 1607 h 3277"/>
                <a:gd name="T28" fmla="*/ 2670 w 2670"/>
                <a:gd name="T29" fmla="*/ 1558 h 3277"/>
                <a:gd name="T30" fmla="*/ 2670 w 2670"/>
                <a:gd name="T31" fmla="*/ 320 h 3277"/>
                <a:gd name="T32" fmla="*/ 2646 w 2670"/>
                <a:gd name="T33" fmla="*/ 273 h 3277"/>
                <a:gd name="T34" fmla="*/ 2596 w 2670"/>
                <a:gd name="T35" fmla="*/ 257 h 3277"/>
                <a:gd name="T36" fmla="*/ 2527 w 2670"/>
                <a:gd name="T37" fmla="*/ 1495 h 3277"/>
                <a:gd name="T38" fmla="*/ 633 w 2670"/>
                <a:gd name="T39" fmla="*/ 1495 h 3277"/>
                <a:gd name="T40" fmla="*/ 165 w 2670"/>
                <a:gd name="T41" fmla="*/ 949 h 3277"/>
                <a:gd name="T42" fmla="*/ 634 w 2670"/>
                <a:gd name="T43" fmla="*/ 399 h 3277"/>
                <a:gd name="T44" fmla="*/ 2527 w 2670"/>
                <a:gd name="T45" fmla="*/ 399 h 3277"/>
                <a:gd name="T46" fmla="*/ 2527 w 2670"/>
                <a:gd name="T47" fmla="*/ 1495 h 3277"/>
                <a:gd name="T48" fmla="*/ 1474 w 2670"/>
                <a:gd name="T49" fmla="*/ 1774 h 3277"/>
                <a:gd name="T50" fmla="*/ 1425 w 2670"/>
                <a:gd name="T51" fmla="*/ 1794 h 3277"/>
                <a:gd name="T52" fmla="*/ 1405 w 2670"/>
                <a:gd name="T53" fmla="*/ 1843 h 3277"/>
                <a:gd name="T54" fmla="*/ 1405 w 2670"/>
                <a:gd name="T55" fmla="*/ 3208 h 3277"/>
                <a:gd name="T56" fmla="*/ 1474 w 2670"/>
                <a:gd name="T57" fmla="*/ 3277 h 3277"/>
                <a:gd name="T58" fmla="*/ 1543 w 2670"/>
                <a:gd name="T59" fmla="*/ 3208 h 3277"/>
                <a:gd name="T60" fmla="*/ 1543 w 2670"/>
                <a:gd name="T61" fmla="*/ 1843 h 3277"/>
                <a:gd name="T62" fmla="*/ 1523 w 2670"/>
                <a:gd name="T63" fmla="*/ 1794 h 3277"/>
                <a:gd name="T64" fmla="*/ 1474 w 2670"/>
                <a:gd name="T65" fmla="*/ 1774 h 3277"/>
                <a:gd name="T66" fmla="*/ 1474 w 2670"/>
                <a:gd name="T67" fmla="*/ 1774 h 3277"/>
                <a:gd name="T68" fmla="*/ 1474 w 2670"/>
                <a:gd name="T69" fmla="*/ 1774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0" h="3277">
                  <a:moveTo>
                    <a:pt x="2596" y="257"/>
                  </a:moveTo>
                  <a:cubicBezTo>
                    <a:pt x="1543" y="257"/>
                    <a:pt x="1543" y="257"/>
                    <a:pt x="1543" y="257"/>
                  </a:cubicBezTo>
                  <a:cubicBezTo>
                    <a:pt x="1543" y="69"/>
                    <a:pt x="1543" y="69"/>
                    <a:pt x="1543" y="69"/>
                  </a:cubicBezTo>
                  <a:cubicBezTo>
                    <a:pt x="1543" y="31"/>
                    <a:pt x="1512" y="0"/>
                    <a:pt x="1474" y="0"/>
                  </a:cubicBezTo>
                  <a:cubicBezTo>
                    <a:pt x="1436" y="0"/>
                    <a:pt x="1405" y="31"/>
                    <a:pt x="1405" y="69"/>
                  </a:cubicBezTo>
                  <a:cubicBezTo>
                    <a:pt x="1405" y="257"/>
                    <a:pt x="1405" y="257"/>
                    <a:pt x="1405" y="257"/>
                  </a:cubicBezTo>
                  <a:cubicBezTo>
                    <a:pt x="602" y="257"/>
                    <a:pt x="602" y="257"/>
                    <a:pt x="602" y="257"/>
                  </a:cubicBezTo>
                  <a:cubicBezTo>
                    <a:pt x="585" y="257"/>
                    <a:pt x="568" y="263"/>
                    <a:pt x="556" y="275"/>
                  </a:cubicBezTo>
                  <a:cubicBezTo>
                    <a:pt x="22" y="905"/>
                    <a:pt x="22" y="905"/>
                    <a:pt x="22" y="905"/>
                  </a:cubicBezTo>
                  <a:cubicBezTo>
                    <a:pt x="0" y="931"/>
                    <a:pt x="0" y="969"/>
                    <a:pt x="22" y="994"/>
                  </a:cubicBezTo>
                  <a:cubicBezTo>
                    <a:pt x="556" y="1603"/>
                    <a:pt x="556" y="1603"/>
                    <a:pt x="556" y="1603"/>
                  </a:cubicBezTo>
                  <a:cubicBezTo>
                    <a:pt x="569" y="1618"/>
                    <a:pt x="588" y="1627"/>
                    <a:pt x="608" y="1627"/>
                  </a:cubicBezTo>
                  <a:cubicBezTo>
                    <a:pt x="2602" y="1627"/>
                    <a:pt x="2602" y="1627"/>
                    <a:pt x="2602" y="1627"/>
                  </a:cubicBezTo>
                  <a:cubicBezTo>
                    <a:pt x="2620" y="1627"/>
                    <a:pt x="2637" y="1620"/>
                    <a:pt x="2650" y="1607"/>
                  </a:cubicBezTo>
                  <a:cubicBezTo>
                    <a:pt x="2663" y="1594"/>
                    <a:pt x="2670" y="1576"/>
                    <a:pt x="2670" y="1558"/>
                  </a:cubicBezTo>
                  <a:cubicBezTo>
                    <a:pt x="2670" y="320"/>
                    <a:pt x="2670" y="320"/>
                    <a:pt x="2670" y="320"/>
                  </a:cubicBezTo>
                  <a:cubicBezTo>
                    <a:pt x="2669" y="302"/>
                    <a:pt x="2660" y="285"/>
                    <a:pt x="2646" y="273"/>
                  </a:cubicBezTo>
                  <a:cubicBezTo>
                    <a:pt x="2633" y="262"/>
                    <a:pt x="2614" y="256"/>
                    <a:pt x="2596" y="257"/>
                  </a:cubicBezTo>
                  <a:close/>
                  <a:moveTo>
                    <a:pt x="2527" y="1495"/>
                  </a:moveTo>
                  <a:cubicBezTo>
                    <a:pt x="633" y="1495"/>
                    <a:pt x="633" y="1495"/>
                    <a:pt x="633" y="1495"/>
                  </a:cubicBezTo>
                  <a:cubicBezTo>
                    <a:pt x="165" y="949"/>
                    <a:pt x="165" y="949"/>
                    <a:pt x="165" y="949"/>
                  </a:cubicBezTo>
                  <a:cubicBezTo>
                    <a:pt x="634" y="399"/>
                    <a:pt x="634" y="399"/>
                    <a:pt x="634" y="399"/>
                  </a:cubicBezTo>
                  <a:cubicBezTo>
                    <a:pt x="2527" y="399"/>
                    <a:pt x="2527" y="399"/>
                    <a:pt x="2527" y="399"/>
                  </a:cubicBezTo>
                  <a:lnTo>
                    <a:pt x="2527" y="1495"/>
                  </a:lnTo>
                  <a:close/>
                  <a:moveTo>
                    <a:pt x="1474" y="1774"/>
                  </a:moveTo>
                  <a:cubicBezTo>
                    <a:pt x="1456" y="1774"/>
                    <a:pt x="1438" y="1781"/>
                    <a:pt x="1425" y="1794"/>
                  </a:cubicBezTo>
                  <a:cubicBezTo>
                    <a:pt x="1413" y="1807"/>
                    <a:pt x="1405" y="1824"/>
                    <a:pt x="1405" y="1843"/>
                  </a:cubicBezTo>
                  <a:cubicBezTo>
                    <a:pt x="1405" y="3208"/>
                    <a:pt x="1405" y="3208"/>
                    <a:pt x="1405" y="3208"/>
                  </a:cubicBezTo>
                  <a:cubicBezTo>
                    <a:pt x="1405" y="3246"/>
                    <a:pt x="1436" y="3277"/>
                    <a:pt x="1474" y="3277"/>
                  </a:cubicBezTo>
                  <a:cubicBezTo>
                    <a:pt x="1512" y="3277"/>
                    <a:pt x="1543" y="3246"/>
                    <a:pt x="1543" y="3208"/>
                  </a:cubicBezTo>
                  <a:cubicBezTo>
                    <a:pt x="1543" y="1843"/>
                    <a:pt x="1543" y="1843"/>
                    <a:pt x="1543" y="1843"/>
                  </a:cubicBezTo>
                  <a:cubicBezTo>
                    <a:pt x="1543" y="1824"/>
                    <a:pt x="1536" y="1807"/>
                    <a:pt x="1523" y="1794"/>
                  </a:cubicBezTo>
                  <a:cubicBezTo>
                    <a:pt x="1510" y="1781"/>
                    <a:pt x="1492" y="1774"/>
                    <a:pt x="1474" y="1774"/>
                  </a:cubicBezTo>
                  <a:close/>
                  <a:moveTo>
                    <a:pt x="1474" y="1774"/>
                  </a:moveTo>
                  <a:cubicBezTo>
                    <a:pt x="1474" y="1774"/>
                    <a:pt x="1474" y="1774"/>
                    <a:pt x="1474" y="1774"/>
                  </a:cubicBezTo>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grpSp>
      <p:grpSp>
        <p:nvGrpSpPr>
          <p:cNvPr id="19" name="组合 18"/>
          <p:cNvGrpSpPr/>
          <p:nvPr userDrawn="1"/>
        </p:nvGrpSpPr>
        <p:grpSpPr>
          <a:xfrm>
            <a:off x="1393347" y="403860"/>
            <a:ext cx="345440" cy="345440"/>
            <a:chOff x="5594941" y="3276071"/>
            <a:chExt cx="946045" cy="946045"/>
          </a:xfrm>
        </p:grpSpPr>
        <p:sp>
          <p:nvSpPr>
            <p:cNvPr id="20" name="椭圆 19"/>
            <p:cNvSpPr/>
            <p:nvPr/>
          </p:nvSpPr>
          <p:spPr>
            <a:xfrm>
              <a:off x="5594941" y="3276071"/>
              <a:ext cx="946045" cy="94604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a:solidFill>
                  <a:prstClr val="white"/>
                </a:solidFill>
                <a:latin typeface="等线" panose="02010600030101010101" charset="-122"/>
                <a:ea typeface="等线" panose="02010600030101010101" charset="-122"/>
              </a:endParaRPr>
            </a:p>
          </p:txBody>
        </p:sp>
        <p:sp>
          <p:nvSpPr>
            <p:cNvPr id="21" name="Freeform 18"/>
            <p:cNvSpPr>
              <a:spLocks noEditPoints="1"/>
            </p:cNvSpPr>
            <p:nvPr/>
          </p:nvSpPr>
          <p:spPr bwMode="auto">
            <a:xfrm>
              <a:off x="5841419" y="3499561"/>
              <a:ext cx="453088" cy="451342"/>
            </a:xfrm>
            <a:custGeom>
              <a:avLst/>
              <a:gdLst>
                <a:gd name="T0" fmla="*/ 2825 w 2866"/>
                <a:gd name="T1" fmla="*/ 2681 h 2853"/>
                <a:gd name="T2" fmla="*/ 2191 w 2866"/>
                <a:gd name="T3" fmla="*/ 2119 h 2853"/>
                <a:gd name="T4" fmla="*/ 2381 w 2866"/>
                <a:gd name="T5" fmla="*/ 1794 h 2853"/>
                <a:gd name="T6" fmla="*/ 2478 w 2866"/>
                <a:gd name="T7" fmla="*/ 1292 h 2853"/>
                <a:gd name="T8" fmla="*/ 2381 w 2866"/>
                <a:gd name="T9" fmla="*/ 791 h 2853"/>
                <a:gd name="T10" fmla="*/ 2117 w 2866"/>
                <a:gd name="T11" fmla="*/ 380 h 2853"/>
                <a:gd name="T12" fmla="*/ 1723 w 2866"/>
                <a:gd name="T13" fmla="*/ 102 h 2853"/>
                <a:gd name="T14" fmla="*/ 1239 w 2866"/>
                <a:gd name="T15" fmla="*/ 0 h 2853"/>
                <a:gd name="T16" fmla="*/ 755 w 2866"/>
                <a:gd name="T17" fmla="*/ 102 h 2853"/>
                <a:gd name="T18" fmla="*/ 361 w 2866"/>
                <a:gd name="T19" fmla="*/ 380 h 2853"/>
                <a:gd name="T20" fmla="*/ 96 w 2866"/>
                <a:gd name="T21" fmla="*/ 791 h 2853"/>
                <a:gd name="T22" fmla="*/ 0 w 2866"/>
                <a:gd name="T23" fmla="*/ 1292 h 2853"/>
                <a:gd name="T24" fmla="*/ 96 w 2866"/>
                <a:gd name="T25" fmla="*/ 1794 h 2853"/>
                <a:gd name="T26" fmla="*/ 361 w 2866"/>
                <a:gd name="T27" fmla="*/ 2205 h 2853"/>
                <a:gd name="T28" fmla="*/ 755 w 2866"/>
                <a:gd name="T29" fmla="*/ 2483 h 2853"/>
                <a:gd name="T30" fmla="*/ 1239 w 2866"/>
                <a:gd name="T31" fmla="*/ 2585 h 2853"/>
                <a:gd name="T32" fmla="*/ 1723 w 2866"/>
                <a:gd name="T33" fmla="*/ 2483 h 2853"/>
                <a:gd name="T34" fmla="*/ 2057 w 2866"/>
                <a:gd name="T35" fmla="*/ 2263 h 2853"/>
                <a:gd name="T36" fmla="*/ 2694 w 2866"/>
                <a:gd name="T37" fmla="*/ 2828 h 2853"/>
                <a:gd name="T38" fmla="*/ 2760 w 2866"/>
                <a:gd name="T39" fmla="*/ 2853 h 2853"/>
                <a:gd name="T40" fmla="*/ 2852 w 2866"/>
                <a:gd name="T41" fmla="*/ 2790 h 2853"/>
                <a:gd name="T42" fmla="*/ 2825 w 2866"/>
                <a:gd name="T43" fmla="*/ 2681 h 2853"/>
                <a:gd name="T44" fmla="*/ 1239 w 2866"/>
                <a:gd name="T45" fmla="*/ 2388 h 2853"/>
                <a:gd name="T46" fmla="*/ 196 w 2866"/>
                <a:gd name="T47" fmla="*/ 1292 h 2853"/>
                <a:gd name="T48" fmla="*/ 1239 w 2866"/>
                <a:gd name="T49" fmla="*/ 197 h 2853"/>
                <a:gd name="T50" fmla="*/ 2282 w 2866"/>
                <a:gd name="T51" fmla="*/ 1292 h 2853"/>
                <a:gd name="T52" fmla="*/ 1239 w 2866"/>
                <a:gd name="T53" fmla="*/ 2388 h 2853"/>
                <a:gd name="T54" fmla="*/ 1239 w 2866"/>
                <a:gd name="T55" fmla="*/ 2388 h 2853"/>
                <a:gd name="T56" fmla="*/ 1239 w 2866"/>
                <a:gd name="T57" fmla="*/ 2388 h 2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6" h="2853">
                  <a:moveTo>
                    <a:pt x="2825" y="2681"/>
                  </a:moveTo>
                  <a:cubicBezTo>
                    <a:pt x="2191" y="2119"/>
                    <a:pt x="2191" y="2119"/>
                    <a:pt x="2191" y="2119"/>
                  </a:cubicBezTo>
                  <a:cubicBezTo>
                    <a:pt x="2270" y="2021"/>
                    <a:pt x="2334" y="1911"/>
                    <a:pt x="2381" y="1794"/>
                  </a:cubicBezTo>
                  <a:cubicBezTo>
                    <a:pt x="2446" y="1635"/>
                    <a:pt x="2478" y="1466"/>
                    <a:pt x="2478" y="1292"/>
                  </a:cubicBezTo>
                  <a:cubicBezTo>
                    <a:pt x="2478" y="1119"/>
                    <a:pt x="2446" y="950"/>
                    <a:pt x="2381" y="791"/>
                  </a:cubicBezTo>
                  <a:cubicBezTo>
                    <a:pt x="2319" y="637"/>
                    <a:pt x="2230" y="499"/>
                    <a:pt x="2117" y="380"/>
                  </a:cubicBezTo>
                  <a:cubicBezTo>
                    <a:pt x="2003" y="261"/>
                    <a:pt x="1870" y="168"/>
                    <a:pt x="1723" y="102"/>
                  </a:cubicBezTo>
                  <a:cubicBezTo>
                    <a:pt x="1569" y="35"/>
                    <a:pt x="1407" y="0"/>
                    <a:pt x="1239" y="0"/>
                  </a:cubicBezTo>
                  <a:cubicBezTo>
                    <a:pt x="1071" y="0"/>
                    <a:pt x="908" y="35"/>
                    <a:pt x="755" y="102"/>
                  </a:cubicBezTo>
                  <a:cubicBezTo>
                    <a:pt x="607" y="168"/>
                    <a:pt x="475" y="261"/>
                    <a:pt x="361" y="380"/>
                  </a:cubicBezTo>
                  <a:cubicBezTo>
                    <a:pt x="248" y="499"/>
                    <a:pt x="159" y="637"/>
                    <a:pt x="96" y="791"/>
                  </a:cubicBezTo>
                  <a:cubicBezTo>
                    <a:pt x="32" y="950"/>
                    <a:pt x="0" y="1119"/>
                    <a:pt x="0" y="1292"/>
                  </a:cubicBezTo>
                  <a:cubicBezTo>
                    <a:pt x="0" y="1466"/>
                    <a:pt x="32" y="1635"/>
                    <a:pt x="96" y="1794"/>
                  </a:cubicBezTo>
                  <a:cubicBezTo>
                    <a:pt x="159" y="1948"/>
                    <a:pt x="248" y="2086"/>
                    <a:pt x="361" y="2205"/>
                  </a:cubicBezTo>
                  <a:cubicBezTo>
                    <a:pt x="475" y="2324"/>
                    <a:pt x="607" y="2417"/>
                    <a:pt x="755" y="2483"/>
                  </a:cubicBezTo>
                  <a:cubicBezTo>
                    <a:pt x="908" y="2550"/>
                    <a:pt x="1071" y="2585"/>
                    <a:pt x="1239" y="2585"/>
                  </a:cubicBezTo>
                  <a:cubicBezTo>
                    <a:pt x="1407" y="2585"/>
                    <a:pt x="1569" y="2550"/>
                    <a:pt x="1723" y="2483"/>
                  </a:cubicBezTo>
                  <a:cubicBezTo>
                    <a:pt x="1845" y="2428"/>
                    <a:pt x="1958" y="2355"/>
                    <a:pt x="2057" y="2263"/>
                  </a:cubicBezTo>
                  <a:cubicBezTo>
                    <a:pt x="2694" y="2828"/>
                    <a:pt x="2694" y="2828"/>
                    <a:pt x="2694" y="2828"/>
                  </a:cubicBezTo>
                  <a:cubicBezTo>
                    <a:pt x="2712" y="2844"/>
                    <a:pt x="2736" y="2853"/>
                    <a:pt x="2760" y="2853"/>
                  </a:cubicBezTo>
                  <a:cubicBezTo>
                    <a:pt x="2800" y="2853"/>
                    <a:pt x="2837" y="2828"/>
                    <a:pt x="2852" y="2790"/>
                  </a:cubicBezTo>
                  <a:cubicBezTo>
                    <a:pt x="2866" y="2752"/>
                    <a:pt x="2855" y="2708"/>
                    <a:pt x="2825" y="2681"/>
                  </a:cubicBezTo>
                  <a:close/>
                  <a:moveTo>
                    <a:pt x="1239" y="2388"/>
                  </a:moveTo>
                  <a:cubicBezTo>
                    <a:pt x="664" y="2388"/>
                    <a:pt x="196" y="1897"/>
                    <a:pt x="196" y="1292"/>
                  </a:cubicBezTo>
                  <a:cubicBezTo>
                    <a:pt x="196" y="688"/>
                    <a:pt x="664" y="197"/>
                    <a:pt x="1239" y="197"/>
                  </a:cubicBezTo>
                  <a:cubicBezTo>
                    <a:pt x="1814" y="197"/>
                    <a:pt x="2282" y="688"/>
                    <a:pt x="2282" y="1292"/>
                  </a:cubicBezTo>
                  <a:cubicBezTo>
                    <a:pt x="2282" y="1897"/>
                    <a:pt x="1814" y="2388"/>
                    <a:pt x="1239" y="2388"/>
                  </a:cubicBezTo>
                  <a:close/>
                  <a:moveTo>
                    <a:pt x="1239" y="2388"/>
                  </a:moveTo>
                  <a:cubicBezTo>
                    <a:pt x="1239" y="2388"/>
                    <a:pt x="1239" y="2388"/>
                    <a:pt x="1239" y="2388"/>
                  </a:cubicBezTo>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grpSp>
      <p:grpSp>
        <p:nvGrpSpPr>
          <p:cNvPr id="22" name="组合 21"/>
          <p:cNvGrpSpPr/>
          <p:nvPr userDrawn="1"/>
        </p:nvGrpSpPr>
        <p:grpSpPr>
          <a:xfrm>
            <a:off x="1826968" y="403860"/>
            <a:ext cx="345440" cy="345440"/>
            <a:chOff x="7479755" y="3276071"/>
            <a:chExt cx="946045" cy="946045"/>
          </a:xfrm>
        </p:grpSpPr>
        <p:sp>
          <p:nvSpPr>
            <p:cNvPr id="23" name="椭圆 22"/>
            <p:cNvSpPr/>
            <p:nvPr/>
          </p:nvSpPr>
          <p:spPr>
            <a:xfrm>
              <a:off x="7479755" y="3276071"/>
              <a:ext cx="946045" cy="94604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a:solidFill>
                  <a:prstClr val="white"/>
                </a:solidFill>
                <a:latin typeface="等线" panose="02010600030101010101" charset="-122"/>
                <a:ea typeface="等线" panose="02010600030101010101" charset="-122"/>
              </a:endParaRPr>
            </a:p>
          </p:txBody>
        </p:sp>
        <p:sp>
          <p:nvSpPr>
            <p:cNvPr id="24" name="Freeform 22"/>
            <p:cNvSpPr>
              <a:spLocks noEditPoints="1"/>
            </p:cNvSpPr>
            <p:nvPr/>
          </p:nvSpPr>
          <p:spPr bwMode="auto">
            <a:xfrm>
              <a:off x="7708262" y="3518611"/>
              <a:ext cx="475295" cy="458268"/>
            </a:xfrm>
            <a:custGeom>
              <a:avLst/>
              <a:gdLst>
                <a:gd name="T0" fmla="*/ 349 w 2960"/>
                <a:gd name="T1" fmla="*/ 1602 h 2850"/>
                <a:gd name="T2" fmla="*/ 1012 w 2960"/>
                <a:gd name="T3" fmla="*/ 1876 h 2850"/>
                <a:gd name="T4" fmla="*/ 1012 w 2960"/>
                <a:gd name="T5" fmla="*/ 1876 h 2850"/>
                <a:gd name="T6" fmla="*/ 1369 w 2960"/>
                <a:gd name="T7" fmla="*/ 1806 h 2850"/>
                <a:gd name="T8" fmla="*/ 2307 w 2960"/>
                <a:gd name="T9" fmla="*/ 2744 h 2850"/>
                <a:gd name="T10" fmla="*/ 2563 w 2960"/>
                <a:gd name="T11" fmla="*/ 2850 h 2850"/>
                <a:gd name="T12" fmla="*/ 2819 w 2960"/>
                <a:gd name="T13" fmla="*/ 2744 h 2850"/>
                <a:gd name="T14" fmla="*/ 2819 w 2960"/>
                <a:gd name="T15" fmla="*/ 2233 h 2850"/>
                <a:gd name="T16" fmla="*/ 1880 w 2960"/>
                <a:gd name="T17" fmla="*/ 1295 h 2850"/>
                <a:gd name="T18" fmla="*/ 1676 w 2960"/>
                <a:gd name="T19" fmla="*/ 275 h 2850"/>
                <a:gd name="T20" fmla="*/ 1013 w 2960"/>
                <a:gd name="T21" fmla="*/ 0 h 2850"/>
                <a:gd name="T22" fmla="*/ 654 w 2960"/>
                <a:gd name="T23" fmla="*/ 71 h 2850"/>
                <a:gd name="T24" fmla="*/ 555 w 2960"/>
                <a:gd name="T25" fmla="*/ 112 h 2850"/>
                <a:gd name="T26" fmla="*/ 1006 w 2960"/>
                <a:gd name="T27" fmla="*/ 563 h 2850"/>
                <a:gd name="T28" fmla="*/ 1082 w 2960"/>
                <a:gd name="T29" fmla="*/ 747 h 2850"/>
                <a:gd name="T30" fmla="*/ 1006 w 2960"/>
                <a:gd name="T31" fmla="*/ 931 h 2850"/>
                <a:gd name="T32" fmla="*/ 821 w 2960"/>
                <a:gd name="T33" fmla="*/ 1008 h 2850"/>
                <a:gd name="T34" fmla="*/ 637 w 2960"/>
                <a:gd name="T35" fmla="*/ 931 h 2850"/>
                <a:gd name="T36" fmla="*/ 262 w 2960"/>
                <a:gd name="T37" fmla="*/ 557 h 2850"/>
                <a:gd name="T38" fmla="*/ 186 w 2960"/>
                <a:gd name="T39" fmla="*/ 481 h 2850"/>
                <a:gd name="T40" fmla="*/ 145 w 2960"/>
                <a:gd name="T41" fmla="*/ 580 h 2850"/>
                <a:gd name="T42" fmla="*/ 349 w 2960"/>
                <a:gd name="T43" fmla="*/ 1602 h 2850"/>
                <a:gd name="T44" fmla="*/ 242 w 2960"/>
                <a:gd name="T45" fmla="*/ 740 h 2850"/>
                <a:gd name="T46" fmla="*/ 535 w 2960"/>
                <a:gd name="T47" fmla="*/ 1033 h 2850"/>
                <a:gd name="T48" fmla="*/ 821 w 2960"/>
                <a:gd name="T49" fmla="*/ 1151 h 2850"/>
                <a:gd name="T50" fmla="*/ 1107 w 2960"/>
                <a:gd name="T51" fmla="*/ 1033 h 2850"/>
                <a:gd name="T52" fmla="*/ 1226 w 2960"/>
                <a:gd name="T53" fmla="*/ 747 h 2850"/>
                <a:gd name="T54" fmla="*/ 1107 w 2960"/>
                <a:gd name="T55" fmla="*/ 461 h 2850"/>
                <a:gd name="T56" fmla="*/ 814 w 2960"/>
                <a:gd name="T57" fmla="*/ 168 h 2850"/>
                <a:gd name="T58" fmla="*/ 1013 w 2960"/>
                <a:gd name="T59" fmla="*/ 143 h 2850"/>
                <a:gd name="T60" fmla="*/ 1574 w 2960"/>
                <a:gd name="T61" fmla="*/ 376 h 2850"/>
                <a:gd name="T62" fmla="*/ 1730 w 2960"/>
                <a:gd name="T63" fmla="*/ 1280 h 2850"/>
                <a:gd name="T64" fmla="*/ 1708 w 2960"/>
                <a:gd name="T65" fmla="*/ 1326 h 2850"/>
                <a:gd name="T66" fmla="*/ 2717 w 2960"/>
                <a:gd name="T67" fmla="*/ 2335 h 2850"/>
                <a:gd name="T68" fmla="*/ 2717 w 2960"/>
                <a:gd name="T69" fmla="*/ 2643 h 2850"/>
                <a:gd name="T70" fmla="*/ 2563 w 2960"/>
                <a:gd name="T71" fmla="*/ 2707 h 2850"/>
                <a:gd name="T72" fmla="*/ 2409 w 2960"/>
                <a:gd name="T73" fmla="*/ 2643 h 2850"/>
                <a:gd name="T74" fmla="*/ 1400 w 2960"/>
                <a:gd name="T75" fmla="*/ 1634 h 2850"/>
                <a:gd name="T76" fmla="*/ 1354 w 2960"/>
                <a:gd name="T77" fmla="*/ 1656 h 2850"/>
                <a:gd name="T78" fmla="*/ 1012 w 2960"/>
                <a:gd name="T79" fmla="*/ 1733 h 2850"/>
                <a:gd name="T80" fmla="*/ 450 w 2960"/>
                <a:gd name="T81" fmla="*/ 1500 h 2850"/>
                <a:gd name="T82" fmla="*/ 242 w 2960"/>
                <a:gd name="T83" fmla="*/ 740 h 2850"/>
                <a:gd name="T84" fmla="*/ 242 w 2960"/>
                <a:gd name="T85" fmla="*/ 740 h 2850"/>
                <a:gd name="T86" fmla="*/ 242 w 2960"/>
                <a:gd name="T87" fmla="*/ 740 h 2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0" h="2850">
                  <a:moveTo>
                    <a:pt x="349" y="1602"/>
                  </a:moveTo>
                  <a:cubicBezTo>
                    <a:pt x="526" y="1779"/>
                    <a:pt x="762" y="1876"/>
                    <a:pt x="1012" y="1876"/>
                  </a:cubicBezTo>
                  <a:cubicBezTo>
                    <a:pt x="1012" y="1876"/>
                    <a:pt x="1012" y="1876"/>
                    <a:pt x="1012" y="1876"/>
                  </a:cubicBezTo>
                  <a:cubicBezTo>
                    <a:pt x="1135" y="1876"/>
                    <a:pt x="1256" y="1852"/>
                    <a:pt x="1369" y="1806"/>
                  </a:cubicBezTo>
                  <a:cubicBezTo>
                    <a:pt x="2307" y="2744"/>
                    <a:pt x="2307" y="2744"/>
                    <a:pt x="2307" y="2744"/>
                  </a:cubicBezTo>
                  <a:cubicBezTo>
                    <a:pt x="2376" y="2813"/>
                    <a:pt x="2466" y="2850"/>
                    <a:pt x="2563" y="2850"/>
                  </a:cubicBezTo>
                  <a:cubicBezTo>
                    <a:pt x="2660" y="2850"/>
                    <a:pt x="2750" y="2813"/>
                    <a:pt x="2819" y="2744"/>
                  </a:cubicBezTo>
                  <a:cubicBezTo>
                    <a:pt x="2960" y="2603"/>
                    <a:pt x="2960" y="2374"/>
                    <a:pt x="2819" y="2233"/>
                  </a:cubicBezTo>
                  <a:cubicBezTo>
                    <a:pt x="1880" y="1295"/>
                    <a:pt x="1880" y="1295"/>
                    <a:pt x="1880" y="1295"/>
                  </a:cubicBezTo>
                  <a:cubicBezTo>
                    <a:pt x="2023" y="947"/>
                    <a:pt x="1944" y="543"/>
                    <a:pt x="1676" y="275"/>
                  </a:cubicBezTo>
                  <a:cubicBezTo>
                    <a:pt x="1499" y="97"/>
                    <a:pt x="1263" y="0"/>
                    <a:pt x="1013" y="0"/>
                  </a:cubicBezTo>
                  <a:cubicBezTo>
                    <a:pt x="890" y="0"/>
                    <a:pt x="768" y="24"/>
                    <a:pt x="654" y="71"/>
                  </a:cubicBezTo>
                  <a:cubicBezTo>
                    <a:pt x="555" y="112"/>
                    <a:pt x="555" y="112"/>
                    <a:pt x="555" y="112"/>
                  </a:cubicBezTo>
                  <a:cubicBezTo>
                    <a:pt x="1006" y="563"/>
                    <a:pt x="1006" y="563"/>
                    <a:pt x="1006" y="563"/>
                  </a:cubicBezTo>
                  <a:cubicBezTo>
                    <a:pt x="1055" y="611"/>
                    <a:pt x="1082" y="678"/>
                    <a:pt x="1082" y="747"/>
                  </a:cubicBezTo>
                  <a:cubicBezTo>
                    <a:pt x="1082" y="817"/>
                    <a:pt x="1055" y="882"/>
                    <a:pt x="1006" y="931"/>
                  </a:cubicBezTo>
                  <a:cubicBezTo>
                    <a:pt x="957" y="981"/>
                    <a:pt x="891" y="1008"/>
                    <a:pt x="821" y="1008"/>
                  </a:cubicBezTo>
                  <a:cubicBezTo>
                    <a:pt x="752" y="1008"/>
                    <a:pt x="686" y="981"/>
                    <a:pt x="637" y="931"/>
                  </a:cubicBezTo>
                  <a:cubicBezTo>
                    <a:pt x="262" y="557"/>
                    <a:pt x="262" y="557"/>
                    <a:pt x="262" y="557"/>
                  </a:cubicBezTo>
                  <a:cubicBezTo>
                    <a:pt x="186" y="481"/>
                    <a:pt x="186" y="481"/>
                    <a:pt x="186" y="481"/>
                  </a:cubicBezTo>
                  <a:cubicBezTo>
                    <a:pt x="145" y="580"/>
                    <a:pt x="145" y="580"/>
                    <a:pt x="145" y="580"/>
                  </a:cubicBezTo>
                  <a:cubicBezTo>
                    <a:pt x="0" y="932"/>
                    <a:pt x="80" y="1333"/>
                    <a:pt x="349" y="1602"/>
                  </a:cubicBezTo>
                  <a:close/>
                  <a:moveTo>
                    <a:pt x="242" y="740"/>
                  </a:moveTo>
                  <a:cubicBezTo>
                    <a:pt x="535" y="1033"/>
                    <a:pt x="535" y="1033"/>
                    <a:pt x="535" y="1033"/>
                  </a:cubicBezTo>
                  <a:cubicBezTo>
                    <a:pt x="612" y="1109"/>
                    <a:pt x="713" y="1151"/>
                    <a:pt x="821" y="1151"/>
                  </a:cubicBezTo>
                  <a:cubicBezTo>
                    <a:pt x="929" y="1151"/>
                    <a:pt x="1031" y="1109"/>
                    <a:pt x="1107" y="1033"/>
                  </a:cubicBezTo>
                  <a:cubicBezTo>
                    <a:pt x="1184" y="957"/>
                    <a:pt x="1226" y="855"/>
                    <a:pt x="1226" y="747"/>
                  </a:cubicBezTo>
                  <a:cubicBezTo>
                    <a:pt x="1226" y="639"/>
                    <a:pt x="1184" y="537"/>
                    <a:pt x="1107" y="461"/>
                  </a:cubicBezTo>
                  <a:cubicBezTo>
                    <a:pt x="814" y="168"/>
                    <a:pt x="814" y="168"/>
                    <a:pt x="814" y="168"/>
                  </a:cubicBezTo>
                  <a:cubicBezTo>
                    <a:pt x="879" y="152"/>
                    <a:pt x="946" y="143"/>
                    <a:pt x="1013" y="143"/>
                  </a:cubicBezTo>
                  <a:cubicBezTo>
                    <a:pt x="1225" y="143"/>
                    <a:pt x="1424" y="226"/>
                    <a:pt x="1574" y="376"/>
                  </a:cubicBezTo>
                  <a:cubicBezTo>
                    <a:pt x="1812" y="613"/>
                    <a:pt x="1874" y="977"/>
                    <a:pt x="1730" y="1280"/>
                  </a:cubicBezTo>
                  <a:cubicBezTo>
                    <a:pt x="1708" y="1326"/>
                    <a:pt x="1708" y="1326"/>
                    <a:pt x="1708" y="1326"/>
                  </a:cubicBezTo>
                  <a:cubicBezTo>
                    <a:pt x="2717" y="2335"/>
                    <a:pt x="2717" y="2335"/>
                    <a:pt x="2717" y="2335"/>
                  </a:cubicBezTo>
                  <a:cubicBezTo>
                    <a:pt x="2802" y="2420"/>
                    <a:pt x="2802" y="2558"/>
                    <a:pt x="2717" y="2643"/>
                  </a:cubicBezTo>
                  <a:cubicBezTo>
                    <a:pt x="2676" y="2684"/>
                    <a:pt x="2621" y="2707"/>
                    <a:pt x="2563" y="2707"/>
                  </a:cubicBezTo>
                  <a:cubicBezTo>
                    <a:pt x="2505" y="2707"/>
                    <a:pt x="2450" y="2684"/>
                    <a:pt x="2409" y="2643"/>
                  </a:cubicBezTo>
                  <a:cubicBezTo>
                    <a:pt x="1400" y="1634"/>
                    <a:pt x="1400" y="1634"/>
                    <a:pt x="1400" y="1634"/>
                  </a:cubicBezTo>
                  <a:cubicBezTo>
                    <a:pt x="1354" y="1656"/>
                    <a:pt x="1354" y="1656"/>
                    <a:pt x="1354" y="1656"/>
                  </a:cubicBezTo>
                  <a:cubicBezTo>
                    <a:pt x="1248" y="1706"/>
                    <a:pt x="1130" y="1733"/>
                    <a:pt x="1012" y="1733"/>
                  </a:cubicBezTo>
                  <a:cubicBezTo>
                    <a:pt x="800" y="1733"/>
                    <a:pt x="600" y="1650"/>
                    <a:pt x="450" y="1500"/>
                  </a:cubicBezTo>
                  <a:cubicBezTo>
                    <a:pt x="249" y="1299"/>
                    <a:pt x="173" y="1010"/>
                    <a:pt x="242" y="740"/>
                  </a:cubicBezTo>
                  <a:close/>
                  <a:moveTo>
                    <a:pt x="242" y="740"/>
                  </a:moveTo>
                  <a:cubicBezTo>
                    <a:pt x="242" y="740"/>
                    <a:pt x="242" y="740"/>
                    <a:pt x="242" y="740"/>
                  </a:cubicBezTo>
                </a:path>
              </a:pathLst>
            </a:custGeom>
            <a:solidFill>
              <a:schemeClr val="bg1"/>
            </a:solidFill>
            <a:ln>
              <a:noFill/>
            </a:ln>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grpSp>
      <p:grpSp>
        <p:nvGrpSpPr>
          <p:cNvPr id="25" name="组合 24"/>
          <p:cNvGrpSpPr/>
          <p:nvPr userDrawn="1"/>
        </p:nvGrpSpPr>
        <p:grpSpPr>
          <a:xfrm>
            <a:off x="2260591" y="403860"/>
            <a:ext cx="345440" cy="345440"/>
            <a:chOff x="9364570" y="3276071"/>
            <a:chExt cx="946045" cy="946045"/>
          </a:xfrm>
        </p:grpSpPr>
        <p:sp>
          <p:nvSpPr>
            <p:cNvPr id="26" name="椭圆 25"/>
            <p:cNvSpPr/>
            <p:nvPr/>
          </p:nvSpPr>
          <p:spPr>
            <a:xfrm>
              <a:off x="9364570" y="3276071"/>
              <a:ext cx="946045" cy="94604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a:solidFill>
                  <a:prstClr val="white"/>
                </a:solidFill>
                <a:latin typeface="等线" panose="02010600030101010101" charset="-122"/>
                <a:ea typeface="等线" panose="02010600030101010101" charset="-122"/>
              </a:endParaRPr>
            </a:p>
          </p:txBody>
        </p:sp>
        <p:grpSp>
          <p:nvGrpSpPr>
            <p:cNvPr id="27" name="组合 26"/>
            <p:cNvGrpSpPr/>
            <p:nvPr/>
          </p:nvGrpSpPr>
          <p:grpSpPr>
            <a:xfrm>
              <a:off x="9661973" y="3482268"/>
              <a:ext cx="368083" cy="528098"/>
              <a:chOff x="2017713" y="6523038"/>
              <a:chExt cx="1179512" cy="1692275"/>
            </a:xfrm>
            <a:solidFill>
              <a:schemeClr val="bg1"/>
            </a:solidFill>
          </p:grpSpPr>
          <p:sp>
            <p:nvSpPr>
              <p:cNvPr id="28" name="Freeform 26"/>
              <p:cNvSpPr/>
              <p:nvPr/>
            </p:nvSpPr>
            <p:spPr bwMode="auto">
              <a:xfrm>
                <a:off x="2017713" y="7580313"/>
                <a:ext cx="1179512" cy="635000"/>
              </a:xfrm>
              <a:custGeom>
                <a:avLst/>
                <a:gdLst>
                  <a:gd name="T0" fmla="*/ 43 w 2239"/>
                  <a:gd name="T1" fmla="*/ 182 h 1206"/>
                  <a:gd name="T2" fmla="*/ 1001 w 2239"/>
                  <a:gd name="T3" fmla="*/ 624 h 1206"/>
                  <a:gd name="T4" fmla="*/ 1001 w 2239"/>
                  <a:gd name="T5" fmla="*/ 1004 h 1206"/>
                  <a:gd name="T6" fmla="*/ 744 w 2239"/>
                  <a:gd name="T7" fmla="*/ 1004 h 1206"/>
                  <a:gd name="T8" fmla="*/ 740 w 2239"/>
                  <a:gd name="T9" fmla="*/ 1003 h 1206"/>
                  <a:gd name="T10" fmla="*/ 644 w 2239"/>
                  <a:gd name="T11" fmla="*/ 1107 h 1206"/>
                  <a:gd name="T12" fmla="*/ 748 w 2239"/>
                  <a:gd name="T13" fmla="*/ 1203 h 1206"/>
                  <a:gd name="T14" fmla="*/ 751 w 2239"/>
                  <a:gd name="T15" fmla="*/ 1203 h 1206"/>
                  <a:gd name="T16" fmla="*/ 1439 w 2239"/>
                  <a:gd name="T17" fmla="*/ 1203 h 1206"/>
                  <a:gd name="T18" fmla="*/ 1443 w 2239"/>
                  <a:gd name="T19" fmla="*/ 1203 h 1206"/>
                  <a:gd name="T20" fmla="*/ 1530 w 2239"/>
                  <a:gd name="T21" fmla="*/ 1150 h 1206"/>
                  <a:gd name="T22" fmla="*/ 1525 w 2239"/>
                  <a:gd name="T23" fmla="*/ 1049 h 1206"/>
                  <a:gd name="T24" fmla="*/ 1435 w 2239"/>
                  <a:gd name="T25" fmla="*/ 1003 h 1206"/>
                  <a:gd name="T26" fmla="*/ 1432 w 2239"/>
                  <a:gd name="T27" fmla="*/ 1004 h 1206"/>
                  <a:gd name="T28" fmla="*/ 1199 w 2239"/>
                  <a:gd name="T29" fmla="*/ 1004 h 1206"/>
                  <a:gd name="T30" fmla="*/ 1199 w 2239"/>
                  <a:gd name="T31" fmla="*/ 625 h 1206"/>
                  <a:gd name="T32" fmla="*/ 2200 w 2239"/>
                  <a:gd name="T33" fmla="*/ 173 h 1206"/>
                  <a:gd name="T34" fmla="*/ 2222 w 2239"/>
                  <a:gd name="T35" fmla="*/ 62 h 1206"/>
                  <a:gd name="T36" fmla="*/ 2126 w 2239"/>
                  <a:gd name="T37" fmla="*/ 2 h 1206"/>
                  <a:gd name="T38" fmla="*/ 2056 w 2239"/>
                  <a:gd name="T39" fmla="*/ 36 h 1206"/>
                  <a:gd name="T40" fmla="*/ 1117 w 2239"/>
                  <a:gd name="T41" fmla="*/ 431 h 1206"/>
                  <a:gd name="T42" fmla="*/ 172 w 2239"/>
                  <a:gd name="T43" fmla="*/ 31 h 1206"/>
                  <a:gd name="T44" fmla="*/ 171 w 2239"/>
                  <a:gd name="T45" fmla="*/ 32 h 1206"/>
                  <a:gd name="T46" fmla="*/ 97 w 2239"/>
                  <a:gd name="T47" fmla="*/ 3 h 1206"/>
                  <a:gd name="T48" fmla="*/ 27 w 2239"/>
                  <a:gd name="T49" fmla="*/ 35 h 1206"/>
                  <a:gd name="T50" fmla="*/ 1 w 2239"/>
                  <a:gd name="T51" fmla="*/ 107 h 1206"/>
                  <a:gd name="T52" fmla="*/ 43 w 2239"/>
                  <a:gd name="T53" fmla="*/ 18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9" h="1206">
                    <a:moveTo>
                      <a:pt x="43" y="182"/>
                    </a:moveTo>
                    <a:cubicBezTo>
                      <a:pt x="298" y="440"/>
                      <a:pt x="638" y="597"/>
                      <a:pt x="1001" y="624"/>
                    </a:cubicBezTo>
                    <a:cubicBezTo>
                      <a:pt x="1001" y="1004"/>
                      <a:pt x="1001" y="1004"/>
                      <a:pt x="1001" y="1004"/>
                    </a:cubicBezTo>
                    <a:cubicBezTo>
                      <a:pt x="744" y="1004"/>
                      <a:pt x="744" y="1004"/>
                      <a:pt x="744" y="1004"/>
                    </a:cubicBezTo>
                    <a:cubicBezTo>
                      <a:pt x="743" y="1004"/>
                      <a:pt x="742" y="1003"/>
                      <a:pt x="740" y="1003"/>
                    </a:cubicBezTo>
                    <a:cubicBezTo>
                      <a:pt x="685" y="1006"/>
                      <a:pt x="642" y="1052"/>
                      <a:pt x="644" y="1107"/>
                    </a:cubicBezTo>
                    <a:cubicBezTo>
                      <a:pt x="646" y="1163"/>
                      <a:pt x="693" y="1206"/>
                      <a:pt x="748" y="1203"/>
                    </a:cubicBezTo>
                    <a:cubicBezTo>
                      <a:pt x="749" y="1203"/>
                      <a:pt x="750" y="1203"/>
                      <a:pt x="751" y="1203"/>
                    </a:cubicBezTo>
                    <a:cubicBezTo>
                      <a:pt x="1439" y="1203"/>
                      <a:pt x="1439" y="1203"/>
                      <a:pt x="1439" y="1203"/>
                    </a:cubicBezTo>
                    <a:cubicBezTo>
                      <a:pt x="1441" y="1203"/>
                      <a:pt x="1442" y="1203"/>
                      <a:pt x="1443" y="1203"/>
                    </a:cubicBezTo>
                    <a:cubicBezTo>
                      <a:pt x="1480" y="1202"/>
                      <a:pt x="1513" y="1182"/>
                      <a:pt x="1530" y="1150"/>
                    </a:cubicBezTo>
                    <a:cubicBezTo>
                      <a:pt x="1547" y="1118"/>
                      <a:pt x="1545" y="1080"/>
                      <a:pt x="1525" y="1049"/>
                    </a:cubicBezTo>
                    <a:cubicBezTo>
                      <a:pt x="1506" y="1019"/>
                      <a:pt x="1471" y="1001"/>
                      <a:pt x="1435" y="1003"/>
                    </a:cubicBezTo>
                    <a:cubicBezTo>
                      <a:pt x="1434" y="1003"/>
                      <a:pt x="1433" y="1004"/>
                      <a:pt x="1432" y="1004"/>
                    </a:cubicBezTo>
                    <a:cubicBezTo>
                      <a:pt x="1199" y="1004"/>
                      <a:pt x="1199" y="1004"/>
                      <a:pt x="1199" y="1004"/>
                    </a:cubicBezTo>
                    <a:cubicBezTo>
                      <a:pt x="1199" y="625"/>
                      <a:pt x="1199" y="625"/>
                      <a:pt x="1199" y="625"/>
                    </a:cubicBezTo>
                    <a:cubicBezTo>
                      <a:pt x="1579" y="605"/>
                      <a:pt x="1932" y="447"/>
                      <a:pt x="2200" y="173"/>
                    </a:cubicBezTo>
                    <a:cubicBezTo>
                      <a:pt x="2230" y="144"/>
                      <a:pt x="2239" y="100"/>
                      <a:pt x="2222" y="62"/>
                    </a:cubicBezTo>
                    <a:cubicBezTo>
                      <a:pt x="2206" y="24"/>
                      <a:pt x="2168" y="0"/>
                      <a:pt x="2126" y="2"/>
                    </a:cubicBezTo>
                    <a:cubicBezTo>
                      <a:pt x="2099" y="4"/>
                      <a:pt x="2074" y="16"/>
                      <a:pt x="2056" y="36"/>
                    </a:cubicBezTo>
                    <a:cubicBezTo>
                      <a:pt x="1809" y="290"/>
                      <a:pt x="1470" y="432"/>
                      <a:pt x="1117" y="431"/>
                    </a:cubicBezTo>
                    <a:cubicBezTo>
                      <a:pt x="760" y="432"/>
                      <a:pt x="419" y="288"/>
                      <a:pt x="172" y="31"/>
                    </a:cubicBezTo>
                    <a:cubicBezTo>
                      <a:pt x="171" y="32"/>
                      <a:pt x="171" y="32"/>
                      <a:pt x="171" y="32"/>
                    </a:cubicBezTo>
                    <a:cubicBezTo>
                      <a:pt x="152" y="12"/>
                      <a:pt x="125" y="1"/>
                      <a:pt x="97" y="3"/>
                    </a:cubicBezTo>
                    <a:cubicBezTo>
                      <a:pt x="70" y="4"/>
                      <a:pt x="45" y="15"/>
                      <a:pt x="27" y="35"/>
                    </a:cubicBezTo>
                    <a:cubicBezTo>
                      <a:pt x="9" y="54"/>
                      <a:pt x="0" y="80"/>
                      <a:pt x="1" y="107"/>
                    </a:cubicBezTo>
                    <a:cubicBezTo>
                      <a:pt x="3" y="137"/>
                      <a:pt x="18" y="165"/>
                      <a:pt x="43" y="18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sp>
            <p:nvSpPr>
              <p:cNvPr id="29" name="Freeform 27"/>
              <p:cNvSpPr>
                <a:spLocks noEditPoints="1"/>
              </p:cNvSpPr>
              <p:nvPr/>
            </p:nvSpPr>
            <p:spPr bwMode="auto">
              <a:xfrm>
                <a:off x="2197100" y="6523038"/>
                <a:ext cx="792162" cy="1182687"/>
              </a:xfrm>
              <a:custGeom>
                <a:avLst/>
                <a:gdLst>
                  <a:gd name="T0" fmla="*/ 198 w 1502"/>
                  <a:gd name="T1" fmla="*/ 751 h 2241"/>
                  <a:gd name="T2" fmla="*/ 751 w 1502"/>
                  <a:gd name="T3" fmla="*/ 199 h 2241"/>
                  <a:gd name="T4" fmla="*/ 1303 w 1502"/>
                  <a:gd name="T5" fmla="*/ 751 h 2241"/>
                  <a:gd name="T6" fmla="*/ 1303 w 1502"/>
                  <a:gd name="T7" fmla="*/ 1490 h 2241"/>
                  <a:gd name="T8" fmla="*/ 751 w 1502"/>
                  <a:gd name="T9" fmla="*/ 2042 h 2241"/>
                  <a:gd name="T10" fmla="*/ 198 w 1502"/>
                  <a:gd name="T11" fmla="*/ 1490 h 2241"/>
                  <a:gd name="T12" fmla="*/ 198 w 1502"/>
                  <a:gd name="T13" fmla="*/ 751 h 2241"/>
                  <a:gd name="T14" fmla="*/ 751 w 1502"/>
                  <a:gd name="T15" fmla="*/ 2241 h 2241"/>
                  <a:gd name="T16" fmla="*/ 1502 w 1502"/>
                  <a:gd name="T17" fmla="*/ 1490 h 2241"/>
                  <a:gd name="T18" fmla="*/ 1502 w 1502"/>
                  <a:gd name="T19" fmla="*/ 751 h 2241"/>
                  <a:gd name="T20" fmla="*/ 751 w 1502"/>
                  <a:gd name="T21" fmla="*/ 0 h 2241"/>
                  <a:gd name="T22" fmla="*/ 0 w 1502"/>
                  <a:gd name="T23" fmla="*/ 751 h 2241"/>
                  <a:gd name="T24" fmla="*/ 0 w 1502"/>
                  <a:gd name="T25" fmla="*/ 1490 h 2241"/>
                  <a:gd name="T26" fmla="*/ 751 w 1502"/>
                  <a:gd name="T27" fmla="*/ 2241 h 2241"/>
                  <a:gd name="T28" fmla="*/ 751 w 1502"/>
                  <a:gd name="T29" fmla="*/ 2241 h 2241"/>
                  <a:gd name="T30" fmla="*/ 751 w 1502"/>
                  <a:gd name="T31" fmla="*/ 2241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2" h="2241">
                    <a:moveTo>
                      <a:pt x="198" y="751"/>
                    </a:moveTo>
                    <a:cubicBezTo>
                      <a:pt x="199" y="446"/>
                      <a:pt x="446" y="199"/>
                      <a:pt x="751" y="199"/>
                    </a:cubicBezTo>
                    <a:cubicBezTo>
                      <a:pt x="1056" y="199"/>
                      <a:pt x="1303" y="446"/>
                      <a:pt x="1303" y="751"/>
                    </a:cubicBezTo>
                    <a:cubicBezTo>
                      <a:pt x="1303" y="1490"/>
                      <a:pt x="1303" y="1490"/>
                      <a:pt x="1303" y="1490"/>
                    </a:cubicBezTo>
                    <a:cubicBezTo>
                      <a:pt x="1303" y="1795"/>
                      <a:pt x="1056" y="2042"/>
                      <a:pt x="751" y="2042"/>
                    </a:cubicBezTo>
                    <a:cubicBezTo>
                      <a:pt x="446" y="2042"/>
                      <a:pt x="199" y="1795"/>
                      <a:pt x="198" y="1490"/>
                    </a:cubicBezTo>
                    <a:lnTo>
                      <a:pt x="198" y="751"/>
                    </a:lnTo>
                    <a:close/>
                    <a:moveTo>
                      <a:pt x="751" y="2241"/>
                    </a:moveTo>
                    <a:cubicBezTo>
                      <a:pt x="1165" y="2241"/>
                      <a:pt x="1502" y="1904"/>
                      <a:pt x="1502" y="1490"/>
                    </a:cubicBezTo>
                    <a:cubicBezTo>
                      <a:pt x="1502" y="751"/>
                      <a:pt x="1502" y="751"/>
                      <a:pt x="1502" y="751"/>
                    </a:cubicBezTo>
                    <a:cubicBezTo>
                      <a:pt x="1502" y="337"/>
                      <a:pt x="1165" y="0"/>
                      <a:pt x="751" y="0"/>
                    </a:cubicBezTo>
                    <a:cubicBezTo>
                      <a:pt x="337" y="0"/>
                      <a:pt x="0" y="337"/>
                      <a:pt x="0" y="751"/>
                    </a:cubicBezTo>
                    <a:cubicBezTo>
                      <a:pt x="0" y="1490"/>
                      <a:pt x="0" y="1490"/>
                      <a:pt x="0" y="1490"/>
                    </a:cubicBezTo>
                    <a:cubicBezTo>
                      <a:pt x="0" y="1904"/>
                      <a:pt x="337" y="2241"/>
                      <a:pt x="751" y="2241"/>
                    </a:cubicBezTo>
                    <a:close/>
                    <a:moveTo>
                      <a:pt x="751" y="2241"/>
                    </a:moveTo>
                    <a:cubicBezTo>
                      <a:pt x="751" y="2241"/>
                      <a:pt x="751" y="2241"/>
                      <a:pt x="751" y="224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defRPr/>
                </a:pPr>
                <a:endParaRPr lang="zh-CN" altLang="en-US">
                  <a:solidFill>
                    <a:prstClr val="black"/>
                  </a:solidFill>
                  <a:latin typeface="等线" panose="02010600030101010101" charset="-122"/>
                  <a:ea typeface="等线" panose="02010600030101010101" charset="-122"/>
                </a:endParaRPr>
              </a:p>
            </p:txBody>
          </p:sp>
        </p:grpSp>
      </p:grpSp>
      <p:cxnSp>
        <p:nvCxnSpPr>
          <p:cNvPr id="30" name="直接连接符 29"/>
          <p:cNvCxnSpPr/>
          <p:nvPr userDrawn="1"/>
        </p:nvCxnSpPr>
        <p:spPr>
          <a:xfrm>
            <a:off x="513877" y="860425"/>
            <a:ext cx="1116424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10472142" y="391160"/>
            <a:ext cx="1313180" cy="430887"/>
          </a:xfrm>
          <a:prstGeom prst="rect">
            <a:avLst/>
          </a:prstGeom>
          <a:noFill/>
        </p:spPr>
        <p:txBody>
          <a:bodyPr wrap="none" rtlCol="0">
            <a:spAutoFit/>
          </a:bodyPr>
          <a:lstStyle/>
          <a:p>
            <a:pPr algn="r"/>
            <a:r>
              <a:rPr lang="zh-CN" altLang="en-US" sz="2200" b="1" dirty="0">
                <a:solidFill>
                  <a:schemeClr val="tx1">
                    <a:lumMod val="75000"/>
                    <a:lumOff val="25000"/>
                  </a:schemeClr>
                </a:solidFill>
                <a:latin typeface="+mj-ea"/>
                <a:ea typeface="+mj-ea"/>
              </a:rPr>
              <a:t>内页空白</a:t>
            </a:r>
            <a:endParaRPr lang="zh-CN" altLang="en-US" sz="2200" b="1" dirty="0">
              <a:solidFill>
                <a:schemeClr val="tx1">
                  <a:lumMod val="75000"/>
                  <a:lumOff val="25000"/>
                </a:schemeClr>
              </a:solidFill>
              <a:latin typeface="+mj-ea"/>
              <a:ea typeface="+mj-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101BA3-108F-480D-AFBC-BF0D9BC15CC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1105D-B285-4AB0-8B08-57957BCCB05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lumMod val="95000"/>
            <a:lumOff val="5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01BA3-108F-480D-AFBC-BF0D9BC15C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1105D-B285-4AB0-8B08-57957BCCB05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6" Type="http://schemas.openxmlformats.org/officeDocument/2006/relationships/comments" Target="../comments/comment2.xml"/><Relationship Id="rId5" Type="http://schemas.openxmlformats.org/officeDocument/2006/relationships/slideLayout" Target="../slideLayouts/slideLayout2.xml"/><Relationship Id="rId4" Type="http://schemas.openxmlformats.org/officeDocument/2006/relationships/tags" Target="../tags/tag22.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5" Type="http://schemas.openxmlformats.org/officeDocument/2006/relationships/comments" Target="../comments/comment3.xml"/><Relationship Id="rId4" Type="http://schemas.openxmlformats.org/officeDocument/2006/relationships/slideLayout" Target="../slideLayouts/slideLayout2.xml"/><Relationship Id="rId3" Type="http://schemas.openxmlformats.org/officeDocument/2006/relationships/tags" Target="../tags/tag23.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comments" Target="../comments/comment4.xml"/><Relationship Id="rId7" Type="http://schemas.openxmlformats.org/officeDocument/2006/relationships/slideLayout" Target="../slideLayouts/slideLayout2.xml"/><Relationship Id="rId6" Type="http://schemas.openxmlformats.org/officeDocument/2006/relationships/tags" Target="../tags/tag25.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7" Type="http://schemas.openxmlformats.org/officeDocument/2006/relationships/comments" Target="../comments/comment5.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7" Type="http://schemas.openxmlformats.org/officeDocument/2006/relationships/comments" Target="../comments/comment6.xml"/><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6" Type="http://schemas.openxmlformats.org/officeDocument/2006/relationships/comments" Target="../comments/comment7.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tags" Target="../tags/tag28.xml"/><Relationship Id="rId2" Type="http://schemas.microsoft.com/office/2007/relationships/media" Target="../media/media1.mp4"/><Relationship Id="rId1" Type="http://schemas.openxmlformats.org/officeDocument/2006/relationships/video" Target="../media/media1.mp4"/></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2.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tags" Target="../tags/tag17.xml"/></Relationships>
</file>

<file path=ppt/slides/_rels/slide7.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1422399" y="1299503"/>
            <a:ext cx="17613085" cy="1444704"/>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p:nvSpPr>
        <p:spPr>
          <a:xfrm>
            <a:off x="-3047999" y="1328532"/>
            <a:ext cx="17613085" cy="1444704"/>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761323" y="1202532"/>
            <a:ext cx="389278" cy="389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11505" y="2171065"/>
            <a:ext cx="11422380" cy="2122805"/>
          </a:xfrm>
          <a:prstGeom prst="rect">
            <a:avLst/>
          </a:prstGeom>
          <a:noFill/>
        </p:spPr>
        <p:txBody>
          <a:bodyPr wrap="square">
            <a:spAutoFit/>
          </a:bodyPr>
          <a:lstStyle/>
          <a:p>
            <a:pPr algn="ctr"/>
            <a:r>
              <a:rPr lang="en-US" altLang="zh-CN" sz="4400" b="1" dirty="0">
                <a:solidFill>
                  <a:schemeClr val="accent1"/>
                </a:solidFill>
                <a:latin typeface="+mj-ea"/>
                <a:ea typeface="+mj-ea"/>
              </a:rPr>
              <a:t>Bad Novelists</a:t>
            </a:r>
            <a:endParaRPr lang="en-US" altLang="zh-CN" sz="4400" b="1" dirty="0">
              <a:solidFill>
                <a:schemeClr val="accent1"/>
              </a:solidFill>
              <a:latin typeface="+mj-ea"/>
              <a:ea typeface="+mj-ea"/>
            </a:endParaRPr>
          </a:p>
          <a:p>
            <a:pPr algn="ctr"/>
            <a:r>
              <a:rPr lang="en-US" altLang="zh-CN" sz="4400" b="1" dirty="0">
                <a:solidFill>
                  <a:schemeClr val="accent1"/>
                </a:solidFill>
                <a:latin typeface="+mj-ea"/>
                <a:ea typeface="+mj-ea"/>
              </a:rPr>
              <a:t>Text to Motion Generation  </a:t>
            </a:r>
            <a:endParaRPr lang="en-US" altLang="zh-CN" sz="4400" b="1" dirty="0">
              <a:solidFill>
                <a:schemeClr val="accent1"/>
              </a:solidFill>
              <a:latin typeface="+mj-ea"/>
              <a:ea typeface="+mj-ea"/>
            </a:endParaRPr>
          </a:p>
          <a:p>
            <a:pPr algn="ctr"/>
            <a:endParaRPr lang="zh-CN" altLang="en-US" sz="4400" b="1" dirty="0">
              <a:solidFill>
                <a:schemeClr val="accent1"/>
              </a:solidFill>
              <a:latin typeface="+mj-ea"/>
              <a:ea typeface="+mj-ea"/>
            </a:endParaRPr>
          </a:p>
        </p:txBody>
      </p:sp>
      <p:sp>
        <p:nvSpPr>
          <p:cNvPr id="28" name="椭圆 27"/>
          <p:cNvSpPr/>
          <p:nvPr/>
        </p:nvSpPr>
        <p:spPr>
          <a:xfrm>
            <a:off x="4096015" y="3488287"/>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931709" y="3533096"/>
            <a:ext cx="80282" cy="802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153003" y="3478627"/>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8394833" y="3523436"/>
            <a:ext cx="80282" cy="802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871877" y="2044360"/>
            <a:ext cx="2976448" cy="2976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344523" y="817902"/>
            <a:ext cx="356620" cy="3566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646350" y="5476986"/>
            <a:ext cx="603363" cy="603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333151" y="3059454"/>
            <a:ext cx="452100" cy="4521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190637" y="1558131"/>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787379" y="1478302"/>
            <a:ext cx="153420" cy="1534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rot="2001767">
            <a:off x="9981916" y="4657886"/>
            <a:ext cx="979224" cy="985205"/>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rot="2001767">
            <a:off x="8342563" y="399356"/>
            <a:ext cx="471236" cy="474114"/>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p:cNvSpPr txBox="1"/>
          <p:nvPr/>
        </p:nvSpPr>
        <p:spPr>
          <a:xfrm>
            <a:off x="5718175" y="4469765"/>
            <a:ext cx="5572125" cy="368300"/>
          </a:xfrm>
          <a:prstGeom prst="rect">
            <a:avLst/>
          </a:prstGeom>
          <a:noFill/>
        </p:spPr>
        <p:txBody>
          <a:bodyPr wrap="square" rtlCol="0">
            <a:spAutoFit/>
          </a:bodyPr>
          <a:p>
            <a:r>
              <a:rPr lang="en-US" altLang="zh-CN"/>
              <a:t>Members:</a:t>
            </a:r>
            <a:r>
              <a:rPr lang="zh-CN" altLang="en-US"/>
              <a:t>任政</a:t>
            </a:r>
            <a:r>
              <a:rPr lang="en-US" altLang="zh-CN"/>
              <a:t> </a:t>
            </a:r>
            <a:r>
              <a:rPr lang="zh-CN" altLang="en-US"/>
              <a:t>孙中川</a:t>
            </a:r>
            <a:r>
              <a:rPr lang="en-US" altLang="zh-CN"/>
              <a:t> </a:t>
            </a:r>
            <a:r>
              <a:rPr lang="zh-CN" altLang="en-US"/>
              <a:t>熊军睿</a:t>
            </a:r>
            <a:r>
              <a:rPr lang="en-US" altLang="zh-CN"/>
              <a:t> </a:t>
            </a:r>
            <a:r>
              <a:rPr lang="zh-CN" altLang="en-US"/>
              <a:t>杨磊</a:t>
            </a:r>
            <a:r>
              <a:rPr lang="en-US" altLang="zh-CN"/>
              <a:t> </a:t>
            </a:r>
            <a:r>
              <a:rPr lang="zh-CN" altLang="en-US"/>
              <a:t>谢一</a:t>
            </a:r>
            <a:r>
              <a:rPr lang="zh-CN" altLang="en-US"/>
              <a:t>帆</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1518285" y="309245"/>
            <a:ext cx="3084195"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M</a:t>
            </a:r>
            <a:r>
              <a:rPr lang="en-US" altLang="zh-CN" sz="1400" b="1" dirty="0">
                <a:solidFill>
                  <a:schemeClr val="accent1"/>
                </a:solidFill>
                <a:latin typeface="+mj-ea"/>
                <a:ea typeface="+mj-ea"/>
              </a:rPr>
              <a:t>otion Visualization</a:t>
            </a:r>
            <a:endParaRPr lang="en-US" altLang="zh-CN" sz="1400" b="1" dirty="0">
              <a:solidFill>
                <a:schemeClr val="accent1"/>
              </a:solidFill>
              <a:latin typeface="+mj-ea"/>
              <a:ea typeface="+mj-ea"/>
            </a:endParaRPr>
          </a:p>
        </p:txBody>
      </p:sp>
      <p:sp>
        <p:nvSpPr>
          <p:cNvPr id="129" name="任意多边形: 形状 128"/>
          <p:cNvSpPr/>
          <p:nvPr/>
        </p:nvSpPr>
        <p:spPr>
          <a:xfrm>
            <a:off x="2437340"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custDataLst>
              <p:tags r:id="rId1"/>
            </p:custDataLst>
          </p:nvPr>
        </p:nvSpPr>
        <p:spPr>
          <a:xfrm>
            <a:off x="594360" y="60515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Overview</a:t>
            </a:r>
            <a:endParaRPr lang="en-US" altLang="zh-CN" sz="2200" b="1" dirty="0">
              <a:solidFill>
                <a:schemeClr val="accent1"/>
              </a:solidFill>
              <a:latin typeface="+mj-ea"/>
              <a:ea typeface="+mj-ea"/>
            </a:endParaRPr>
          </a:p>
          <a:p>
            <a:endParaRPr lang="en-US" altLang="zh-CN" sz="2200" b="1" dirty="0">
              <a:solidFill>
                <a:schemeClr val="accent1"/>
              </a:solidFill>
              <a:latin typeface="+mj-ea"/>
              <a:ea typeface="+mj-ea"/>
            </a:endParaRPr>
          </a:p>
        </p:txBody>
      </p:sp>
      <p:pic>
        <p:nvPicPr>
          <p:cNvPr id="3" name="图片 2"/>
          <p:cNvPicPr/>
          <p:nvPr/>
        </p:nvPicPr>
        <p:blipFill>
          <a:blip r:embed="rId2"/>
          <a:srcRect l="6787" r="13678"/>
        </p:blipFill>
        <p:spPr>
          <a:xfrm>
            <a:off x="594360" y="1023620"/>
            <a:ext cx="4866640" cy="5488305"/>
          </a:xfrm>
          <a:prstGeom prst="rect">
            <a:avLst/>
          </a:prstGeom>
        </p:spPr>
      </p:pic>
      <p:sp>
        <p:nvSpPr>
          <p:cNvPr id="8" name="文本框 7"/>
          <p:cNvSpPr txBox="1"/>
          <p:nvPr/>
        </p:nvSpPr>
        <p:spPr>
          <a:xfrm>
            <a:off x="6547485" y="1128395"/>
            <a:ext cx="5085715" cy="1753235"/>
          </a:xfrm>
          <a:prstGeom prst="rect">
            <a:avLst/>
          </a:prstGeom>
          <a:noFill/>
        </p:spPr>
        <p:txBody>
          <a:bodyPr wrap="square" rtlCol="0">
            <a:spAutoFit/>
          </a:bodyPr>
          <a:p>
            <a:r>
              <a:rPr lang="en-US" altLang="zh-CN"/>
              <a:t>1.</a:t>
            </a:r>
            <a:r>
              <a:rPr lang="zh-CN" altLang="en-US"/>
              <a:t>the joints of the model are bound by adding elements that correspond to the 24 joints of the model, and these elements are bound to public variables.</a:t>
            </a:r>
            <a:endParaRPr lang="zh-CN" altLang="en-US"/>
          </a:p>
          <a:p>
            <a:endParaRPr lang="en-US" altLang="zh-CN"/>
          </a:p>
          <a:p>
            <a:endParaRPr lang="en-US" altLang="zh-CN"/>
          </a:p>
        </p:txBody>
      </p:sp>
      <p:pic>
        <p:nvPicPr>
          <p:cNvPr id="9" name="图片 2" descr="FQ$$PG5(`O`41)@AH1{L[2L"/>
          <p:cNvPicPr>
            <a:picLocks noChangeAspect="1"/>
          </p:cNvPicPr>
          <p:nvPr/>
        </p:nvPicPr>
        <p:blipFill>
          <a:blip r:embed="rId3"/>
          <a:srcRect l="38890" t="11186" b="4704"/>
          <a:stretch>
            <a:fillRect/>
          </a:stretch>
        </p:blipFill>
        <p:spPr>
          <a:xfrm>
            <a:off x="6644005" y="2367280"/>
            <a:ext cx="3221990" cy="4144645"/>
          </a:xfrm>
          <a:prstGeom prst="rect">
            <a:avLst/>
          </a:prstGeom>
        </p:spPr>
      </p:pic>
      <p:sp>
        <p:nvSpPr>
          <p:cNvPr id="12" name="文本框 11"/>
          <p:cNvSpPr txBox="1"/>
          <p:nvPr>
            <p:custDataLst>
              <p:tags r:id="rId4"/>
            </p:custDataLst>
          </p:nvPr>
        </p:nvSpPr>
        <p:spPr>
          <a:xfrm>
            <a:off x="6547485" y="60515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Key Process</a:t>
            </a:r>
            <a:endParaRPr lang="en-US" altLang="zh-CN" sz="2200" b="1" dirty="0">
              <a:solidFill>
                <a:schemeClr val="accent1"/>
              </a:solidFill>
              <a:latin typeface="+mj-ea"/>
              <a:ea typeface="+mj-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1518285" y="309245"/>
            <a:ext cx="3084195"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M</a:t>
            </a:r>
            <a:r>
              <a:rPr lang="en-US" altLang="zh-CN" sz="1400" b="1" dirty="0">
                <a:solidFill>
                  <a:schemeClr val="accent1"/>
                </a:solidFill>
                <a:latin typeface="+mj-ea"/>
                <a:ea typeface="+mj-ea"/>
              </a:rPr>
              <a:t>otion Visualization</a:t>
            </a:r>
            <a:endParaRPr lang="en-US" altLang="zh-CN" sz="1400" b="1" dirty="0">
              <a:solidFill>
                <a:schemeClr val="accent1"/>
              </a:solidFill>
              <a:latin typeface="+mj-ea"/>
              <a:ea typeface="+mj-ea"/>
            </a:endParaRPr>
          </a:p>
        </p:txBody>
      </p:sp>
      <p:sp>
        <p:nvSpPr>
          <p:cNvPr id="129" name="任意多边形: 形状 128"/>
          <p:cNvSpPr/>
          <p:nvPr/>
        </p:nvSpPr>
        <p:spPr>
          <a:xfrm>
            <a:off x="2437340"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34774619" name="图片 1"/>
          <p:cNvPicPr>
            <a:picLocks noChangeAspect="1"/>
          </p:cNvPicPr>
          <p:nvPr/>
        </p:nvPicPr>
        <p:blipFill>
          <a:blip r:embed="rId1"/>
          <a:stretch>
            <a:fillRect/>
          </a:stretch>
        </p:blipFill>
        <p:spPr>
          <a:xfrm>
            <a:off x="762635" y="1652270"/>
            <a:ext cx="5542280" cy="1596390"/>
          </a:xfrm>
          <a:prstGeom prst="rect">
            <a:avLst/>
          </a:prstGeom>
        </p:spPr>
      </p:pic>
      <p:sp>
        <p:nvSpPr>
          <p:cNvPr id="2" name="文本框 1"/>
          <p:cNvSpPr txBox="1"/>
          <p:nvPr/>
        </p:nvSpPr>
        <p:spPr>
          <a:xfrm>
            <a:off x="643890" y="1103630"/>
            <a:ext cx="5559425" cy="368300"/>
          </a:xfrm>
          <a:prstGeom prst="rect">
            <a:avLst/>
          </a:prstGeom>
          <a:noFill/>
        </p:spPr>
        <p:txBody>
          <a:bodyPr wrap="square" rtlCol="0">
            <a:spAutoFit/>
          </a:bodyPr>
          <a:p>
            <a:r>
              <a:rPr lang="en-US" altLang="zh-CN"/>
              <a:t>2.Search local files and read the JSON file</a:t>
            </a:r>
            <a:endParaRPr lang="en-US" altLang="zh-CN"/>
          </a:p>
        </p:txBody>
      </p:sp>
      <p:sp>
        <p:nvSpPr>
          <p:cNvPr id="4" name="文本框 3"/>
          <p:cNvSpPr txBox="1"/>
          <p:nvPr/>
        </p:nvSpPr>
        <p:spPr>
          <a:xfrm>
            <a:off x="643890" y="3429000"/>
            <a:ext cx="7056120" cy="645160"/>
          </a:xfrm>
          <a:prstGeom prst="rect">
            <a:avLst/>
          </a:prstGeom>
          <a:noFill/>
        </p:spPr>
        <p:txBody>
          <a:bodyPr wrap="square" rtlCol="0">
            <a:spAutoFit/>
          </a:bodyPr>
          <a:p>
            <a:r>
              <a:rPr lang="en-US" altLang="zh-CN"/>
              <a:t>3.Read each frame continuously and apply the applyPose function to demonstrate the motion.</a:t>
            </a:r>
            <a:endParaRPr lang="en-US" altLang="zh-CN"/>
          </a:p>
        </p:txBody>
      </p:sp>
      <p:pic>
        <p:nvPicPr>
          <p:cNvPr id="5" name="图片 3" descr="))MQ}8~50[2FV4${E]ZGIBE"/>
          <p:cNvPicPr>
            <a:picLocks noChangeAspect="1"/>
          </p:cNvPicPr>
          <p:nvPr/>
        </p:nvPicPr>
        <p:blipFill>
          <a:blip r:embed="rId2"/>
          <a:stretch>
            <a:fillRect/>
          </a:stretch>
        </p:blipFill>
        <p:spPr>
          <a:xfrm>
            <a:off x="762318" y="4148138"/>
            <a:ext cx="5271135" cy="2465705"/>
          </a:xfrm>
          <a:prstGeom prst="rect">
            <a:avLst/>
          </a:prstGeom>
        </p:spPr>
      </p:pic>
      <p:sp>
        <p:nvSpPr>
          <p:cNvPr id="12" name="文本框 11"/>
          <p:cNvSpPr txBox="1"/>
          <p:nvPr>
            <p:custDataLst>
              <p:tags r:id="rId3"/>
            </p:custDataLst>
          </p:nvPr>
        </p:nvSpPr>
        <p:spPr>
          <a:xfrm>
            <a:off x="762635" y="60515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Key Process</a:t>
            </a:r>
            <a:endParaRPr lang="en-US" altLang="zh-CN" sz="2200" b="1" dirty="0">
              <a:solidFill>
                <a:schemeClr val="accent1"/>
              </a:solidFill>
              <a:latin typeface="+mj-ea"/>
              <a:ea typeface="+mj-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1518285" y="309245"/>
            <a:ext cx="3084195"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M</a:t>
            </a:r>
            <a:r>
              <a:rPr lang="en-US" altLang="zh-CN" sz="1400" b="1" dirty="0">
                <a:solidFill>
                  <a:schemeClr val="accent1"/>
                </a:solidFill>
                <a:latin typeface="+mj-ea"/>
                <a:ea typeface="+mj-ea"/>
              </a:rPr>
              <a:t>otion Visualization</a:t>
            </a:r>
            <a:endParaRPr lang="en-US" altLang="zh-CN" sz="1400" b="1" dirty="0">
              <a:solidFill>
                <a:schemeClr val="accent1"/>
              </a:solidFill>
              <a:latin typeface="+mj-ea"/>
              <a:ea typeface="+mj-ea"/>
            </a:endParaRPr>
          </a:p>
        </p:txBody>
      </p:sp>
      <p:sp>
        <p:nvSpPr>
          <p:cNvPr id="129" name="任意多边形: 形状 128"/>
          <p:cNvSpPr/>
          <p:nvPr/>
        </p:nvSpPr>
        <p:spPr>
          <a:xfrm>
            <a:off x="2437340"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custDataLst>
              <p:tags r:id="rId1"/>
            </p:custDataLst>
          </p:nvPr>
        </p:nvSpPr>
        <p:spPr>
          <a:xfrm>
            <a:off x="643890" y="60515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Character modeling</a:t>
            </a:r>
            <a:endParaRPr lang="en-US" altLang="zh-CN" sz="2200" b="1" dirty="0">
              <a:solidFill>
                <a:schemeClr val="accent1"/>
              </a:solidFill>
              <a:latin typeface="+mj-ea"/>
              <a:ea typeface="+mj-ea"/>
            </a:endParaRPr>
          </a:p>
        </p:txBody>
      </p:sp>
      <p:sp>
        <p:nvSpPr>
          <p:cNvPr id="3" name="文本框 2"/>
          <p:cNvSpPr txBox="1"/>
          <p:nvPr/>
        </p:nvSpPr>
        <p:spPr>
          <a:xfrm>
            <a:off x="643890" y="1175385"/>
            <a:ext cx="7306310" cy="1753235"/>
          </a:xfrm>
          <a:prstGeom prst="rect">
            <a:avLst/>
          </a:prstGeom>
          <a:noFill/>
        </p:spPr>
        <p:txBody>
          <a:bodyPr wrap="square" rtlCol="0">
            <a:spAutoFit/>
          </a:bodyPr>
          <a:p>
            <a:r>
              <a:rPr lang="zh-CN" altLang="en-US"/>
              <a:t>SMPL is a realistic human shape and pose learning model , allows animators to control it, and can be used for research purposes.The goal is to create realistic animated human bodies</a:t>
            </a:r>
            <a:r>
              <a:rPr lang="en-US" altLang="zh-CN"/>
              <a:t>.</a:t>
            </a:r>
            <a:endParaRPr lang="zh-CN" altLang="en-US"/>
          </a:p>
          <a:p>
            <a:r>
              <a:rPr lang="en-US" altLang="zh-CN"/>
              <a:t>In our project, during the modeling process, we provide a human body model that can apply the SMPL scheme through skeletal binding and blendshapes.</a:t>
            </a:r>
            <a:endParaRPr lang="en-US" altLang="zh-CN"/>
          </a:p>
        </p:txBody>
      </p:sp>
      <p:pic>
        <p:nvPicPr>
          <p:cNvPr id="2088728325" name="图片 1"/>
          <p:cNvPicPr>
            <a:picLocks noChangeAspect="1"/>
          </p:cNvPicPr>
          <p:nvPr/>
        </p:nvPicPr>
        <p:blipFill>
          <a:blip r:embed="rId2"/>
          <a:stretch>
            <a:fillRect/>
          </a:stretch>
        </p:blipFill>
        <p:spPr>
          <a:xfrm>
            <a:off x="643890" y="4318635"/>
            <a:ext cx="3289300" cy="2032000"/>
          </a:xfrm>
          <a:prstGeom prst="rect">
            <a:avLst/>
          </a:prstGeom>
        </p:spPr>
      </p:pic>
      <p:pic>
        <p:nvPicPr>
          <p:cNvPr id="1198975879" name="图片 1"/>
          <p:cNvPicPr>
            <a:picLocks noChangeAspect="1"/>
          </p:cNvPicPr>
          <p:nvPr/>
        </p:nvPicPr>
        <p:blipFill>
          <a:blip r:embed="rId3"/>
          <a:stretch>
            <a:fillRect/>
          </a:stretch>
        </p:blipFill>
        <p:spPr>
          <a:xfrm>
            <a:off x="4663440" y="4209415"/>
            <a:ext cx="1911350" cy="2141220"/>
          </a:xfrm>
          <a:prstGeom prst="rect">
            <a:avLst/>
          </a:prstGeom>
        </p:spPr>
      </p:pic>
      <p:pic>
        <p:nvPicPr>
          <p:cNvPr id="2024697181" name="图片 1"/>
          <p:cNvPicPr>
            <a:picLocks noChangeAspect="1"/>
          </p:cNvPicPr>
          <p:nvPr/>
        </p:nvPicPr>
        <p:blipFill>
          <a:blip r:embed="rId4"/>
          <a:stretch>
            <a:fillRect/>
          </a:stretch>
        </p:blipFill>
        <p:spPr>
          <a:xfrm>
            <a:off x="8615680" y="3010535"/>
            <a:ext cx="2413000" cy="1789430"/>
          </a:xfrm>
          <a:prstGeom prst="rect">
            <a:avLst/>
          </a:prstGeom>
        </p:spPr>
      </p:pic>
      <p:pic>
        <p:nvPicPr>
          <p:cNvPr id="2" name="图片 1"/>
          <p:cNvPicPr>
            <a:picLocks noChangeAspect="1"/>
          </p:cNvPicPr>
          <p:nvPr/>
        </p:nvPicPr>
        <p:blipFill>
          <a:blip r:embed="rId5"/>
          <a:stretch>
            <a:fillRect/>
          </a:stretch>
        </p:blipFill>
        <p:spPr>
          <a:xfrm>
            <a:off x="8615680" y="4667250"/>
            <a:ext cx="2413000" cy="1683385"/>
          </a:xfrm>
          <a:prstGeom prst="rect">
            <a:avLst/>
          </a:prstGeom>
        </p:spPr>
      </p:pic>
      <p:sp>
        <p:nvSpPr>
          <p:cNvPr id="4" name="文本框 3"/>
          <p:cNvSpPr txBox="1"/>
          <p:nvPr>
            <p:custDataLst>
              <p:tags r:id="rId6"/>
            </p:custDataLst>
          </p:nvPr>
        </p:nvSpPr>
        <p:spPr>
          <a:xfrm>
            <a:off x="645160" y="301053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Key Process</a:t>
            </a:r>
            <a:endParaRPr lang="en-US" altLang="zh-CN" sz="2200" b="1" dirty="0">
              <a:solidFill>
                <a:schemeClr val="accent1"/>
              </a:solidFill>
              <a:latin typeface="+mj-ea"/>
              <a:ea typeface="+mj-ea"/>
            </a:endParaRPr>
          </a:p>
        </p:txBody>
      </p:sp>
      <p:sp>
        <p:nvSpPr>
          <p:cNvPr id="5" name="文本框 4"/>
          <p:cNvSpPr txBox="1"/>
          <p:nvPr/>
        </p:nvSpPr>
        <p:spPr>
          <a:xfrm>
            <a:off x="435610" y="3689985"/>
            <a:ext cx="3985895" cy="368300"/>
          </a:xfrm>
          <a:prstGeom prst="rect">
            <a:avLst/>
          </a:prstGeom>
          <a:noFill/>
        </p:spPr>
        <p:txBody>
          <a:bodyPr wrap="square" rtlCol="0">
            <a:spAutoFit/>
          </a:bodyPr>
          <a:p>
            <a:r>
              <a:rPr lang="zh-CN" altLang="en-US"/>
              <a:t>Search for character design sketches</a:t>
            </a:r>
            <a:endParaRPr lang="zh-CN" altLang="en-US"/>
          </a:p>
        </p:txBody>
      </p:sp>
      <p:sp>
        <p:nvSpPr>
          <p:cNvPr id="6" name="文本框 5"/>
          <p:cNvSpPr txBox="1"/>
          <p:nvPr/>
        </p:nvSpPr>
        <p:spPr>
          <a:xfrm>
            <a:off x="4602480" y="3242945"/>
            <a:ext cx="2161540" cy="1121410"/>
          </a:xfrm>
          <a:prstGeom prst="rect">
            <a:avLst/>
          </a:prstGeom>
          <a:noFill/>
        </p:spPr>
        <p:txBody>
          <a:bodyPr wrap="square" rtlCol="0">
            <a:noAutofit/>
          </a:bodyPr>
          <a:p>
            <a:r>
              <a:rPr lang="zh-CN" altLang="en-US"/>
              <a:t>Create the human body based on reference images</a:t>
            </a:r>
            <a:endParaRPr lang="zh-CN" altLang="en-US"/>
          </a:p>
        </p:txBody>
      </p:sp>
      <p:sp>
        <p:nvSpPr>
          <p:cNvPr id="7" name="文本框 6"/>
          <p:cNvSpPr txBox="1"/>
          <p:nvPr/>
        </p:nvSpPr>
        <p:spPr>
          <a:xfrm>
            <a:off x="8068310" y="309245"/>
            <a:ext cx="4064000" cy="2584450"/>
          </a:xfrm>
          <a:prstGeom prst="rect">
            <a:avLst/>
          </a:prstGeom>
          <a:noFill/>
        </p:spPr>
        <p:txBody>
          <a:bodyPr wrap="square" rtlCol="0">
            <a:spAutoFit/>
          </a:bodyPr>
          <a:p>
            <a:r>
              <a:rPr lang="zh-CN" altLang="en-US"/>
              <a:t>Use blendshapes to handle facial expressions. Some morph targets are recreated from the reference model by using lattice deformation to match the current model's surface with the reference model's surface, then transferring the morph targets using a plugin. The remaining morph targets are created manually.</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1518285" y="309245"/>
            <a:ext cx="3084195"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M</a:t>
            </a:r>
            <a:r>
              <a:rPr lang="en-US" altLang="zh-CN" sz="1400" b="1" dirty="0">
                <a:solidFill>
                  <a:schemeClr val="accent1"/>
                </a:solidFill>
                <a:latin typeface="+mj-ea"/>
                <a:ea typeface="+mj-ea"/>
              </a:rPr>
              <a:t>otion Visualization</a:t>
            </a:r>
            <a:endParaRPr lang="en-US" altLang="zh-CN" sz="1400" b="1" dirty="0">
              <a:solidFill>
                <a:schemeClr val="accent1"/>
              </a:solidFill>
              <a:latin typeface="+mj-ea"/>
              <a:ea typeface="+mj-ea"/>
            </a:endParaRPr>
          </a:p>
        </p:txBody>
      </p:sp>
      <p:sp>
        <p:nvSpPr>
          <p:cNvPr id="129" name="任意多边形: 形状 128"/>
          <p:cNvSpPr/>
          <p:nvPr/>
        </p:nvSpPr>
        <p:spPr>
          <a:xfrm>
            <a:off x="2437340"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custDataLst>
              <p:tags r:id="rId1"/>
            </p:custDataLst>
          </p:nvPr>
        </p:nvSpPr>
        <p:spPr>
          <a:xfrm>
            <a:off x="643890" y="60515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Character modeling</a:t>
            </a:r>
            <a:endParaRPr lang="en-US" altLang="zh-CN" sz="2200" b="1" dirty="0">
              <a:solidFill>
                <a:schemeClr val="accent1"/>
              </a:solidFill>
              <a:latin typeface="+mj-ea"/>
              <a:ea typeface="+mj-ea"/>
            </a:endParaRPr>
          </a:p>
        </p:txBody>
      </p:sp>
      <p:pic>
        <p:nvPicPr>
          <p:cNvPr id="91708112" name="图片 1"/>
          <p:cNvPicPr>
            <a:picLocks noChangeAspect="1"/>
          </p:cNvPicPr>
          <p:nvPr/>
        </p:nvPicPr>
        <p:blipFill>
          <a:blip r:embed="rId2"/>
          <a:stretch>
            <a:fillRect/>
          </a:stretch>
        </p:blipFill>
        <p:spPr>
          <a:xfrm>
            <a:off x="347345" y="2832100"/>
            <a:ext cx="2442210" cy="3261995"/>
          </a:xfrm>
          <a:prstGeom prst="rect">
            <a:avLst/>
          </a:prstGeom>
        </p:spPr>
      </p:pic>
      <p:pic>
        <p:nvPicPr>
          <p:cNvPr id="394995374" name="图片 1"/>
          <p:cNvPicPr>
            <a:picLocks noChangeAspect="1"/>
          </p:cNvPicPr>
          <p:nvPr/>
        </p:nvPicPr>
        <p:blipFill>
          <a:blip r:embed="rId3"/>
          <a:stretch>
            <a:fillRect/>
          </a:stretch>
        </p:blipFill>
        <p:spPr>
          <a:xfrm>
            <a:off x="3276600" y="2832100"/>
            <a:ext cx="2701925" cy="3261995"/>
          </a:xfrm>
          <a:prstGeom prst="rect">
            <a:avLst/>
          </a:prstGeom>
        </p:spPr>
      </p:pic>
      <p:pic>
        <p:nvPicPr>
          <p:cNvPr id="1212168376" name="图片 1"/>
          <p:cNvPicPr>
            <a:picLocks noChangeAspect="1"/>
          </p:cNvPicPr>
          <p:nvPr/>
        </p:nvPicPr>
        <p:blipFill>
          <a:blip r:embed="rId4"/>
          <a:srcRect l="31038" t="10877" r="11300" b="17075"/>
          <a:stretch>
            <a:fillRect/>
          </a:stretch>
        </p:blipFill>
        <p:spPr>
          <a:xfrm>
            <a:off x="7155180" y="4263390"/>
            <a:ext cx="4511040" cy="2186305"/>
          </a:xfrm>
          <a:prstGeom prst="rect">
            <a:avLst/>
          </a:prstGeom>
        </p:spPr>
      </p:pic>
      <p:pic>
        <p:nvPicPr>
          <p:cNvPr id="1564323152" name="图片 1"/>
          <p:cNvPicPr>
            <a:picLocks noChangeAspect="1"/>
          </p:cNvPicPr>
          <p:nvPr/>
        </p:nvPicPr>
        <p:blipFill>
          <a:blip r:embed="rId5"/>
          <a:srcRect l="2271" t="14283" r="24558" b="19703"/>
          <a:stretch>
            <a:fillRect/>
          </a:stretch>
        </p:blipFill>
        <p:spPr>
          <a:xfrm>
            <a:off x="7155180" y="1974215"/>
            <a:ext cx="4511040" cy="2289175"/>
          </a:xfrm>
          <a:prstGeom prst="rect">
            <a:avLst/>
          </a:prstGeom>
        </p:spPr>
      </p:pic>
      <p:sp>
        <p:nvSpPr>
          <p:cNvPr id="7" name="文本框 6"/>
          <p:cNvSpPr txBox="1"/>
          <p:nvPr/>
        </p:nvSpPr>
        <p:spPr>
          <a:xfrm>
            <a:off x="435610" y="1964690"/>
            <a:ext cx="2416810" cy="645160"/>
          </a:xfrm>
          <a:prstGeom prst="rect">
            <a:avLst/>
          </a:prstGeom>
          <a:noFill/>
        </p:spPr>
        <p:txBody>
          <a:bodyPr wrap="square" rtlCol="0">
            <a:spAutoFit/>
          </a:bodyPr>
          <a:p>
            <a:r>
              <a:rPr lang="zh-CN" altLang="en-US"/>
              <a:t>Hair modeled using curves</a:t>
            </a:r>
            <a:endParaRPr lang="zh-CN" altLang="en-US"/>
          </a:p>
        </p:txBody>
      </p:sp>
      <p:sp>
        <p:nvSpPr>
          <p:cNvPr id="8" name="文本框 7"/>
          <p:cNvSpPr txBox="1"/>
          <p:nvPr/>
        </p:nvSpPr>
        <p:spPr>
          <a:xfrm>
            <a:off x="2901315" y="1411605"/>
            <a:ext cx="4204335" cy="1198880"/>
          </a:xfrm>
          <a:prstGeom prst="rect">
            <a:avLst/>
          </a:prstGeom>
          <a:noFill/>
        </p:spPr>
        <p:txBody>
          <a:bodyPr wrap="square" rtlCol="0">
            <a:spAutoFit/>
          </a:bodyPr>
          <a:p>
            <a:r>
              <a:rPr lang="zh-CN" altLang="en-US"/>
              <a:t>The human skeleton is bound using a plugin based on Human (meta-rig), which includes more bones than required by SMPL, meeting our needs</a:t>
            </a:r>
            <a:endParaRPr lang="zh-CN" altLang="en-US"/>
          </a:p>
        </p:txBody>
      </p:sp>
      <p:sp>
        <p:nvSpPr>
          <p:cNvPr id="9" name="文本框 8"/>
          <p:cNvSpPr txBox="1"/>
          <p:nvPr/>
        </p:nvSpPr>
        <p:spPr>
          <a:xfrm>
            <a:off x="7105650" y="605155"/>
            <a:ext cx="5095240" cy="922020"/>
          </a:xfrm>
          <a:prstGeom prst="rect">
            <a:avLst/>
          </a:prstGeom>
        </p:spPr>
        <p:txBody>
          <a:bodyPr wrap="square">
            <a:spAutoFit/>
          </a:bodyPr>
          <a:p>
            <a:r>
              <a:rPr lang="en-US" altLang="zh-CN"/>
              <a:t>Vertex groups are assigned to bones for weight painting</a:t>
            </a:r>
            <a:endParaRPr lang="en-US" altLang="zh-CN"/>
          </a:p>
          <a:p>
            <a:r>
              <a:rPr lang="en-US" altLang="zh-CN"/>
              <a:t>Export the FBX into SP for texture painting.</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1518285" y="309245"/>
            <a:ext cx="3084195"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M</a:t>
            </a:r>
            <a:r>
              <a:rPr lang="en-US" altLang="zh-CN" sz="1400" b="1" dirty="0">
                <a:solidFill>
                  <a:schemeClr val="accent1"/>
                </a:solidFill>
                <a:latin typeface="+mj-ea"/>
                <a:ea typeface="+mj-ea"/>
              </a:rPr>
              <a:t>otion Visualization</a:t>
            </a:r>
            <a:endParaRPr lang="en-US" altLang="zh-CN" sz="1400" b="1" dirty="0">
              <a:solidFill>
                <a:schemeClr val="accent1"/>
              </a:solidFill>
              <a:latin typeface="+mj-ea"/>
              <a:ea typeface="+mj-ea"/>
            </a:endParaRPr>
          </a:p>
        </p:txBody>
      </p:sp>
      <p:sp>
        <p:nvSpPr>
          <p:cNvPr id="129" name="任意多边形: 形状 128"/>
          <p:cNvSpPr/>
          <p:nvPr/>
        </p:nvSpPr>
        <p:spPr>
          <a:xfrm>
            <a:off x="2437340"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custDataLst>
              <p:tags r:id="rId1"/>
            </p:custDataLst>
          </p:nvPr>
        </p:nvSpPr>
        <p:spPr>
          <a:xfrm>
            <a:off x="643890" y="60515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Character modeling</a:t>
            </a:r>
            <a:endParaRPr lang="en-US" altLang="zh-CN" sz="2200" b="1" dirty="0">
              <a:solidFill>
                <a:schemeClr val="accent1"/>
              </a:solidFill>
              <a:latin typeface="+mj-ea"/>
              <a:ea typeface="+mj-ea"/>
            </a:endParaRPr>
          </a:p>
        </p:txBody>
      </p:sp>
      <p:pic>
        <p:nvPicPr>
          <p:cNvPr id="1198599561" name="图片 1"/>
          <p:cNvPicPr>
            <a:picLocks noChangeAspect="1"/>
          </p:cNvPicPr>
          <p:nvPr/>
        </p:nvPicPr>
        <p:blipFill>
          <a:blip r:embed="rId2"/>
          <a:stretch>
            <a:fillRect/>
          </a:stretch>
        </p:blipFill>
        <p:spPr>
          <a:xfrm>
            <a:off x="377190" y="1614170"/>
            <a:ext cx="4385310" cy="2028825"/>
          </a:xfrm>
          <a:prstGeom prst="rect">
            <a:avLst/>
          </a:prstGeom>
        </p:spPr>
      </p:pic>
      <p:pic>
        <p:nvPicPr>
          <p:cNvPr id="2035221131" name="图片 1"/>
          <p:cNvPicPr>
            <a:picLocks noChangeAspect="1"/>
          </p:cNvPicPr>
          <p:nvPr/>
        </p:nvPicPr>
        <p:blipFill>
          <a:blip r:embed="rId3"/>
          <a:srcRect l="14255" t="7019" r="2601" b="11114"/>
          <a:stretch>
            <a:fillRect/>
          </a:stretch>
        </p:blipFill>
        <p:spPr>
          <a:xfrm>
            <a:off x="377190" y="3891915"/>
            <a:ext cx="4385310" cy="2310765"/>
          </a:xfrm>
          <a:prstGeom prst="rect">
            <a:avLst/>
          </a:prstGeom>
        </p:spPr>
      </p:pic>
      <p:pic>
        <p:nvPicPr>
          <p:cNvPr id="1039169660" name="图片 1"/>
          <p:cNvPicPr>
            <a:picLocks noChangeAspect="1"/>
          </p:cNvPicPr>
          <p:nvPr/>
        </p:nvPicPr>
        <p:blipFill>
          <a:blip r:embed="rId4"/>
          <a:srcRect r="4233"/>
          <a:stretch>
            <a:fillRect/>
          </a:stretch>
        </p:blipFill>
        <p:spPr>
          <a:xfrm>
            <a:off x="4921250" y="3891915"/>
            <a:ext cx="3519805" cy="2311400"/>
          </a:xfrm>
          <a:prstGeom prst="rect">
            <a:avLst/>
          </a:prstGeom>
        </p:spPr>
      </p:pic>
      <p:sp>
        <p:nvSpPr>
          <p:cNvPr id="2" name="文本框 1"/>
          <p:cNvSpPr txBox="1"/>
          <p:nvPr/>
        </p:nvSpPr>
        <p:spPr>
          <a:xfrm>
            <a:off x="377190" y="1151255"/>
            <a:ext cx="4064000" cy="368300"/>
          </a:xfrm>
          <a:prstGeom prst="rect">
            <a:avLst/>
          </a:prstGeom>
          <a:noFill/>
        </p:spPr>
        <p:txBody>
          <a:bodyPr wrap="square" rtlCol="0">
            <a:spAutoFit/>
          </a:bodyPr>
          <a:p>
            <a:r>
              <a:rPr lang="en-US" altLang="zh-CN"/>
              <a:t>S</a:t>
            </a:r>
            <a:r>
              <a:rPr lang="zh-CN" altLang="en-US"/>
              <a:t>keletal matching</a:t>
            </a:r>
            <a:endParaRPr lang="zh-CN" altLang="en-US"/>
          </a:p>
        </p:txBody>
      </p:sp>
      <p:sp>
        <p:nvSpPr>
          <p:cNvPr id="3" name="文本框 2"/>
          <p:cNvSpPr txBox="1"/>
          <p:nvPr/>
        </p:nvSpPr>
        <p:spPr>
          <a:xfrm>
            <a:off x="4921250" y="2064385"/>
            <a:ext cx="3767455" cy="1365250"/>
          </a:xfrm>
          <a:prstGeom prst="rect">
            <a:avLst/>
          </a:prstGeom>
          <a:noFill/>
        </p:spPr>
        <p:txBody>
          <a:bodyPr wrap="square" rtlCol="0">
            <a:noAutofit/>
          </a:bodyPr>
          <a:p>
            <a:r>
              <a:rPr lang="en-US" altLang="zh-CN"/>
              <a:t>U</a:t>
            </a:r>
            <a:r>
              <a:rPr lang="zh-CN" altLang="en-US"/>
              <a:t>se MagicaCloth2 to place the model into the scene, add cloth and hair physics effects, and add colliders.</a:t>
            </a:r>
            <a:endParaRPr lang="zh-CN" altLang="en-US"/>
          </a:p>
        </p:txBody>
      </p:sp>
      <p:pic>
        <p:nvPicPr>
          <p:cNvPr id="4" name="图片 1"/>
          <p:cNvPicPr>
            <a:picLocks noChangeAspect="1"/>
          </p:cNvPicPr>
          <p:nvPr/>
        </p:nvPicPr>
        <p:blipFill>
          <a:blip r:embed="rId5"/>
          <a:srcRect l="15282" r="4503"/>
          <a:stretch>
            <a:fillRect/>
          </a:stretch>
        </p:blipFill>
        <p:spPr>
          <a:xfrm>
            <a:off x="8500110" y="1388110"/>
            <a:ext cx="3562985" cy="4815205"/>
          </a:xfrm>
          <a:prstGeom prst="rect">
            <a:avLst/>
          </a:prstGeom>
        </p:spPr>
      </p:pic>
      <p:sp>
        <p:nvSpPr>
          <p:cNvPr id="5" name="文本框 4"/>
          <p:cNvSpPr txBox="1"/>
          <p:nvPr/>
        </p:nvSpPr>
        <p:spPr>
          <a:xfrm>
            <a:off x="8596630" y="782955"/>
            <a:ext cx="4064000" cy="368300"/>
          </a:xfrm>
          <a:prstGeom prst="rect">
            <a:avLst/>
          </a:prstGeom>
          <a:noFill/>
        </p:spPr>
        <p:txBody>
          <a:bodyPr wrap="square" rtlCol="0">
            <a:spAutoFit/>
          </a:bodyPr>
          <a:p>
            <a:r>
              <a:rPr lang="en-US" altLang="zh-CN"/>
              <a:t>Rendering code</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2522855" y="309245"/>
            <a:ext cx="3084195"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Demo Presentation</a:t>
            </a:r>
            <a:endParaRPr lang="en-US" altLang="zh-CN" sz="1400" b="1" dirty="0">
              <a:solidFill>
                <a:schemeClr val="accent1"/>
              </a:solidFill>
              <a:latin typeface="+mj-ea"/>
              <a:ea typeface="+mj-ea"/>
            </a:endParaRPr>
          </a:p>
        </p:txBody>
      </p:sp>
      <p:sp>
        <p:nvSpPr>
          <p:cNvPr id="129" name="任意多边形: 形状 128"/>
          <p:cNvSpPr/>
          <p:nvPr/>
        </p:nvSpPr>
        <p:spPr>
          <a:xfrm>
            <a:off x="3522555"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6月21日">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813435" y="782955"/>
            <a:ext cx="10867390" cy="548894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3522980" y="309245"/>
            <a:ext cx="3084195"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Conclusion</a:t>
            </a:r>
            <a:endParaRPr lang="en-US" altLang="zh-CN" sz="1400" b="1" dirty="0">
              <a:solidFill>
                <a:schemeClr val="accent1"/>
              </a:solidFill>
              <a:latin typeface="+mj-ea"/>
              <a:ea typeface="+mj-ea"/>
            </a:endParaRPr>
          </a:p>
        </p:txBody>
      </p:sp>
      <p:sp>
        <p:nvSpPr>
          <p:cNvPr id="129" name="任意多边形: 形状 128"/>
          <p:cNvSpPr/>
          <p:nvPr/>
        </p:nvSpPr>
        <p:spPr>
          <a:xfrm>
            <a:off x="4522680"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000760" y="896620"/>
            <a:ext cx="10512425" cy="4246245"/>
          </a:xfrm>
          <a:prstGeom prst="rect">
            <a:avLst/>
          </a:prstGeom>
          <a:noFill/>
        </p:spPr>
        <p:txBody>
          <a:bodyPr wrap="square" rtlCol="0">
            <a:spAutoFit/>
          </a:bodyPr>
          <a:p>
            <a:r>
              <a:rPr lang="zh-CN" altLang="en-US"/>
              <a:t>We introduced a motion generation network using CLIP to enable text-conditioned motion generation and editing. Training an auto-encoder solely on motion data struggled due to data quality or complexity. Aligning it with CLIP's latent space improved our understanding of motion and semantics.</a:t>
            </a:r>
            <a:endParaRPr lang="zh-CN" altLang="en-US"/>
          </a:p>
          <a:p>
            <a:endParaRPr lang="zh-CN" altLang="en-US"/>
          </a:p>
          <a:p>
            <a:r>
              <a:rPr lang="zh-CN" altLang="en-US"/>
              <a:t>CLIP's latent structure naturally induces semantics and disentanglement, even without motion data exposure. Our alignment strategy brings semantically similar motions closer and enhances disentanglement, shown by latent-space arithmetic experiments.</a:t>
            </a:r>
            <a:endParaRPr lang="zh-CN" altLang="en-US"/>
          </a:p>
          <a:p>
            <a:endParaRPr lang="zh-CN" altLang="en-US"/>
          </a:p>
          <a:p>
            <a:r>
              <a:rPr lang="zh-CN" altLang="en-US"/>
              <a:t>Using CLIP in motion generation improves interpretability and manipulation, aiding advanced graphics and animation applications.</a:t>
            </a:r>
            <a:endParaRPr lang="zh-CN" altLang="en-US"/>
          </a:p>
          <a:p>
            <a:endParaRPr lang="zh-CN" altLang="en-US"/>
          </a:p>
          <a:p>
            <a:r>
              <a:rPr lang="zh-CN" altLang="en-US"/>
              <a:t>Visualizing motion data helps in understanding and refining models like MotionCLIP and MotionDiffuse, allowing for performance assessment and anomaly detection through motion sequence analysis and comparison with ground truth.</a:t>
            </a: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1109980" y="3780790"/>
            <a:ext cx="15080615" cy="878840"/>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p:nvSpPr>
        <p:spPr>
          <a:xfrm>
            <a:off x="-700405" y="4396740"/>
            <a:ext cx="15265400" cy="857885"/>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761323" y="1202532"/>
            <a:ext cx="389278" cy="389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826799" y="2516566"/>
            <a:ext cx="6538402" cy="1091565"/>
          </a:xfrm>
          <a:prstGeom prst="rect">
            <a:avLst/>
          </a:prstGeom>
          <a:noFill/>
        </p:spPr>
        <p:txBody>
          <a:bodyPr wrap="square">
            <a:spAutoFit/>
          </a:bodyPr>
          <a:lstStyle/>
          <a:p>
            <a:pPr algn="ctr"/>
            <a:r>
              <a:rPr lang="en-US" altLang="zh-CN" sz="6500" b="1" dirty="0">
                <a:latin typeface="+mj-ea"/>
                <a:ea typeface="+mj-ea"/>
              </a:rPr>
              <a:t>Thanks</a:t>
            </a:r>
            <a:endParaRPr lang="en-US" altLang="zh-CN" sz="6500" b="1" dirty="0">
              <a:latin typeface="+mj-ea"/>
              <a:ea typeface="+mj-ea"/>
            </a:endParaRPr>
          </a:p>
        </p:txBody>
      </p:sp>
      <p:sp>
        <p:nvSpPr>
          <p:cNvPr id="28" name="椭圆 27"/>
          <p:cNvSpPr/>
          <p:nvPr/>
        </p:nvSpPr>
        <p:spPr>
          <a:xfrm>
            <a:off x="3167721" y="2997453"/>
            <a:ext cx="194120" cy="1941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974689" y="3050096"/>
            <a:ext cx="94318" cy="943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838882" y="2986104"/>
            <a:ext cx="194120" cy="1941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9122992" y="3038747"/>
            <a:ext cx="94318" cy="943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344523" y="817902"/>
            <a:ext cx="356620" cy="3566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646350" y="5476986"/>
            <a:ext cx="603363" cy="603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333151" y="3059454"/>
            <a:ext cx="452100" cy="4521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190637" y="1558131"/>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787379" y="1478302"/>
            <a:ext cx="153420" cy="1534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rot="2001767">
            <a:off x="10705817" y="1962311"/>
            <a:ext cx="979224" cy="985205"/>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nvSpPr>
        <p:spPr>
          <a:xfrm rot="2001767">
            <a:off x="8342563" y="399356"/>
            <a:ext cx="471236" cy="474114"/>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custDataLst>
              <p:tags r:id="rId1"/>
            </p:custDataLst>
          </p:nvPr>
        </p:nvSpPr>
        <p:spPr>
          <a:xfrm>
            <a:off x="929640" y="3618230"/>
            <a:ext cx="2260600" cy="368300"/>
          </a:xfrm>
          <a:prstGeom prst="rect">
            <a:avLst/>
          </a:prstGeom>
        </p:spPr>
        <p:txBody>
          <a:bodyPr wrap="square">
            <a:spAutoFit/>
          </a:bodyPr>
          <a:lstStyle/>
          <a:p>
            <a:pPr algn="ctr" defTabSz="914400">
              <a:defRPr/>
            </a:pPr>
            <a:r>
              <a:rPr lang="en-US" altLang="zh-CN" b="1" dirty="0">
                <a:solidFill>
                  <a:schemeClr val="accent1"/>
                </a:solidFill>
                <a:latin typeface="微软雅黑" panose="020B0503020204020204" pitchFamily="34" charset="-122"/>
                <a:ea typeface="微软雅黑" panose="020B0503020204020204" pitchFamily="34" charset="-122"/>
              </a:rPr>
              <a:t>Division of Labor</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121" name="任意多边形: 形状 120"/>
          <p:cNvSpPr/>
          <p:nvPr/>
        </p:nvSpPr>
        <p:spPr>
          <a:xfrm rot="2001767">
            <a:off x="9105615" y="1066962"/>
            <a:ext cx="979224" cy="985205"/>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3" name="任意多边形: 形状 122"/>
          <p:cNvSpPr/>
          <p:nvPr/>
        </p:nvSpPr>
        <p:spPr>
          <a:xfrm>
            <a:off x="-1644649" y="3071153"/>
            <a:ext cx="17613085" cy="1444704"/>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p:cNvSpPr/>
          <p:nvPr/>
        </p:nvSpPr>
        <p:spPr>
          <a:xfrm>
            <a:off x="-3270249" y="3100182"/>
            <a:ext cx="17613085" cy="1444704"/>
          </a:xfrm>
          <a:custGeom>
            <a:avLst/>
            <a:gdLst>
              <a:gd name="connsiteX0" fmla="*/ 0 w 15210971"/>
              <a:gd name="connsiteY0" fmla="*/ 72097 h 1444704"/>
              <a:gd name="connsiteX1" fmla="*/ 1748971 w 15210971"/>
              <a:gd name="connsiteY1" fmla="*/ 761526 h 1444704"/>
              <a:gd name="connsiteX2" fmla="*/ 3969657 w 15210971"/>
              <a:gd name="connsiteY2" fmla="*/ 188211 h 1444704"/>
              <a:gd name="connsiteX3" fmla="*/ 6328228 w 15210971"/>
              <a:gd name="connsiteY3" fmla="*/ 863126 h 1444704"/>
              <a:gd name="connsiteX4" fmla="*/ 9296400 w 15210971"/>
              <a:gd name="connsiteY4" fmla="*/ 6783 h 1444704"/>
              <a:gd name="connsiteX5" fmla="*/ 11560628 w 15210971"/>
              <a:gd name="connsiteY5" fmla="*/ 1429183 h 1444704"/>
              <a:gd name="connsiteX6" fmla="*/ 15210971 w 15210971"/>
              <a:gd name="connsiteY6" fmla="*/ 638154 h 144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971" h="1444704">
                <a:moveTo>
                  <a:pt x="0" y="72097"/>
                </a:moveTo>
                <a:cubicBezTo>
                  <a:pt x="543681" y="407135"/>
                  <a:pt x="1087362" y="742174"/>
                  <a:pt x="1748971" y="761526"/>
                </a:cubicBezTo>
                <a:cubicBezTo>
                  <a:pt x="2410580" y="780878"/>
                  <a:pt x="3206448" y="171278"/>
                  <a:pt x="3969657" y="188211"/>
                </a:cubicBezTo>
                <a:cubicBezTo>
                  <a:pt x="4732866" y="205144"/>
                  <a:pt x="5440438" y="893364"/>
                  <a:pt x="6328228" y="863126"/>
                </a:cubicBezTo>
                <a:cubicBezTo>
                  <a:pt x="7216018" y="832888"/>
                  <a:pt x="8424333" y="-87560"/>
                  <a:pt x="9296400" y="6783"/>
                </a:cubicBezTo>
                <a:cubicBezTo>
                  <a:pt x="10168467" y="101126"/>
                  <a:pt x="10574866" y="1323955"/>
                  <a:pt x="11560628" y="1429183"/>
                </a:cubicBezTo>
                <a:cubicBezTo>
                  <a:pt x="12546390" y="1534411"/>
                  <a:pt x="13878680" y="1086282"/>
                  <a:pt x="15210971" y="638154"/>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custDataLst>
              <p:tags r:id="rId2"/>
            </p:custDataLst>
          </p:nvPr>
        </p:nvSpPr>
        <p:spPr>
          <a:xfrm>
            <a:off x="1954099" y="3375818"/>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8787379" y="1478302"/>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p:cNvSpPr/>
          <p:nvPr/>
        </p:nvSpPr>
        <p:spPr>
          <a:xfrm>
            <a:off x="3805093" y="1"/>
            <a:ext cx="3968423" cy="1933574"/>
          </a:xfrm>
          <a:custGeom>
            <a:avLst/>
            <a:gdLst>
              <a:gd name="connsiteX0" fmla="*/ 0 w 3968423"/>
              <a:gd name="connsiteY0" fmla="*/ 0 h 1933574"/>
              <a:gd name="connsiteX1" fmla="*/ 3968423 w 3968423"/>
              <a:gd name="connsiteY1" fmla="*/ 0 h 1933574"/>
              <a:gd name="connsiteX2" fmla="*/ 3946431 w 3968423"/>
              <a:gd name="connsiteY2" fmla="*/ 161996 h 1933574"/>
              <a:gd name="connsiteX3" fmla="*/ 1984212 w 3968423"/>
              <a:gd name="connsiteY3" fmla="*/ 1933574 h 1933574"/>
              <a:gd name="connsiteX4" fmla="*/ 21992 w 3968423"/>
              <a:gd name="connsiteY4" fmla="*/ 161996 h 1933574"/>
              <a:gd name="connsiteX0-1" fmla="*/ 0 w 3968423"/>
              <a:gd name="connsiteY0-2" fmla="*/ 19051 h 1952625"/>
              <a:gd name="connsiteX1-3" fmla="*/ 304945 w 3968423"/>
              <a:gd name="connsiteY1-4" fmla="*/ 0 h 1952625"/>
              <a:gd name="connsiteX2-5" fmla="*/ 3968423 w 3968423"/>
              <a:gd name="connsiteY2-6" fmla="*/ 19051 h 1952625"/>
              <a:gd name="connsiteX3-7" fmla="*/ 3946431 w 3968423"/>
              <a:gd name="connsiteY3-8" fmla="*/ 181047 h 1952625"/>
              <a:gd name="connsiteX4-9" fmla="*/ 1984212 w 3968423"/>
              <a:gd name="connsiteY4-10" fmla="*/ 1952625 h 1952625"/>
              <a:gd name="connsiteX5" fmla="*/ 21992 w 3968423"/>
              <a:gd name="connsiteY5" fmla="*/ 181047 h 1952625"/>
              <a:gd name="connsiteX6" fmla="*/ 0 w 3968423"/>
              <a:gd name="connsiteY6" fmla="*/ 19051 h 1952625"/>
              <a:gd name="connsiteX0-11" fmla="*/ 0 w 3968423"/>
              <a:gd name="connsiteY0-12" fmla="*/ 0 h 1933574"/>
              <a:gd name="connsiteX1-13" fmla="*/ 3968423 w 3968423"/>
              <a:gd name="connsiteY1-14" fmla="*/ 0 h 1933574"/>
              <a:gd name="connsiteX2-15" fmla="*/ 3946431 w 3968423"/>
              <a:gd name="connsiteY2-16" fmla="*/ 161996 h 1933574"/>
              <a:gd name="connsiteX3-17" fmla="*/ 1984212 w 3968423"/>
              <a:gd name="connsiteY3-18" fmla="*/ 1933574 h 1933574"/>
              <a:gd name="connsiteX4-19" fmla="*/ 21992 w 3968423"/>
              <a:gd name="connsiteY4-20" fmla="*/ 161996 h 1933574"/>
              <a:gd name="connsiteX5-21" fmla="*/ 0 w 3968423"/>
              <a:gd name="connsiteY5-22" fmla="*/ 0 h 1933574"/>
              <a:gd name="connsiteX0-23" fmla="*/ 0 w 3968423"/>
              <a:gd name="connsiteY0-24" fmla="*/ 14289 h 1947863"/>
              <a:gd name="connsiteX1-25" fmla="*/ 328757 w 3968423"/>
              <a:gd name="connsiteY1-26" fmla="*/ 0 h 1947863"/>
              <a:gd name="connsiteX2-27" fmla="*/ 3968423 w 3968423"/>
              <a:gd name="connsiteY2-28" fmla="*/ 14289 h 1947863"/>
              <a:gd name="connsiteX3-29" fmla="*/ 3946431 w 3968423"/>
              <a:gd name="connsiteY3-30" fmla="*/ 176285 h 1947863"/>
              <a:gd name="connsiteX4-31" fmla="*/ 1984212 w 3968423"/>
              <a:gd name="connsiteY4-32" fmla="*/ 1947863 h 1947863"/>
              <a:gd name="connsiteX5-33" fmla="*/ 21992 w 3968423"/>
              <a:gd name="connsiteY5-34" fmla="*/ 176285 h 1947863"/>
              <a:gd name="connsiteX6-35" fmla="*/ 0 w 3968423"/>
              <a:gd name="connsiteY6-36" fmla="*/ 14289 h 1947863"/>
              <a:gd name="connsiteX0-37" fmla="*/ 328757 w 3968423"/>
              <a:gd name="connsiteY0-38" fmla="*/ 0 h 1947863"/>
              <a:gd name="connsiteX1-39" fmla="*/ 3968423 w 3968423"/>
              <a:gd name="connsiteY1-40" fmla="*/ 14289 h 1947863"/>
              <a:gd name="connsiteX2-41" fmla="*/ 3946431 w 3968423"/>
              <a:gd name="connsiteY2-42" fmla="*/ 176285 h 1947863"/>
              <a:gd name="connsiteX3-43" fmla="*/ 1984212 w 3968423"/>
              <a:gd name="connsiteY3-44" fmla="*/ 1947863 h 1947863"/>
              <a:gd name="connsiteX4-45" fmla="*/ 21992 w 3968423"/>
              <a:gd name="connsiteY4-46" fmla="*/ 176285 h 1947863"/>
              <a:gd name="connsiteX5-47" fmla="*/ 0 w 3968423"/>
              <a:gd name="connsiteY5-48" fmla="*/ 14289 h 1947863"/>
              <a:gd name="connsiteX6-49" fmla="*/ 420197 w 3968423"/>
              <a:gd name="connsiteY6-50" fmla="*/ 91440 h 1947863"/>
              <a:gd name="connsiteX0-51" fmla="*/ 328757 w 3968423"/>
              <a:gd name="connsiteY0-52" fmla="*/ 0 h 1947863"/>
              <a:gd name="connsiteX1-53" fmla="*/ 3968423 w 3968423"/>
              <a:gd name="connsiteY1-54" fmla="*/ 14289 h 1947863"/>
              <a:gd name="connsiteX2-55" fmla="*/ 3946431 w 3968423"/>
              <a:gd name="connsiteY2-56" fmla="*/ 176285 h 1947863"/>
              <a:gd name="connsiteX3-57" fmla="*/ 1984212 w 3968423"/>
              <a:gd name="connsiteY3-58" fmla="*/ 1947863 h 1947863"/>
              <a:gd name="connsiteX4-59" fmla="*/ 21992 w 3968423"/>
              <a:gd name="connsiteY4-60" fmla="*/ 176285 h 1947863"/>
              <a:gd name="connsiteX5-61" fmla="*/ 0 w 3968423"/>
              <a:gd name="connsiteY5-62" fmla="*/ 14289 h 1947863"/>
              <a:gd name="connsiteX0-63" fmla="*/ 3968423 w 3968423"/>
              <a:gd name="connsiteY0-64" fmla="*/ 0 h 1933574"/>
              <a:gd name="connsiteX1-65" fmla="*/ 3946431 w 3968423"/>
              <a:gd name="connsiteY1-66" fmla="*/ 161996 h 1933574"/>
              <a:gd name="connsiteX2-67" fmla="*/ 1984212 w 3968423"/>
              <a:gd name="connsiteY2-68" fmla="*/ 1933574 h 1933574"/>
              <a:gd name="connsiteX3-69" fmla="*/ 21992 w 3968423"/>
              <a:gd name="connsiteY3-70" fmla="*/ 161996 h 1933574"/>
              <a:gd name="connsiteX4-71" fmla="*/ 0 w 3968423"/>
              <a:gd name="connsiteY4-72" fmla="*/ 0 h 19335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68423" h="1933574">
                <a:moveTo>
                  <a:pt x="3968423" y="0"/>
                </a:moveTo>
                <a:lnTo>
                  <a:pt x="3946431" y="161996"/>
                </a:lnTo>
                <a:cubicBezTo>
                  <a:pt x="3764638" y="1172055"/>
                  <a:pt x="2955217" y="1933574"/>
                  <a:pt x="1984212" y="1933574"/>
                </a:cubicBezTo>
                <a:cubicBezTo>
                  <a:pt x="1013203" y="1933574"/>
                  <a:pt x="203783" y="1172055"/>
                  <a:pt x="21992" y="161996"/>
                </a:cubicBez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7" name="任意多边形: 形状 186"/>
          <p:cNvSpPr/>
          <p:nvPr/>
        </p:nvSpPr>
        <p:spPr>
          <a:xfrm>
            <a:off x="4414949" y="1"/>
            <a:ext cx="3901235" cy="1719263"/>
          </a:xfrm>
          <a:custGeom>
            <a:avLst/>
            <a:gdLst>
              <a:gd name="connsiteX0" fmla="*/ 0 w 3901235"/>
              <a:gd name="connsiteY0" fmla="*/ 0 h 1719263"/>
              <a:gd name="connsiteX1" fmla="*/ 3901235 w 3901235"/>
              <a:gd name="connsiteY1" fmla="*/ 0 h 1719263"/>
              <a:gd name="connsiteX2" fmla="*/ 3871510 w 3901235"/>
              <a:gd name="connsiteY2" fmla="*/ 134033 h 1719263"/>
              <a:gd name="connsiteX3" fmla="*/ 1950618 w 3901235"/>
              <a:gd name="connsiteY3" fmla="*/ 1719263 h 1719263"/>
              <a:gd name="connsiteX4" fmla="*/ 29725 w 3901235"/>
              <a:gd name="connsiteY4" fmla="*/ 134033 h 1719263"/>
              <a:gd name="connsiteX0-1" fmla="*/ 0 w 3901235"/>
              <a:gd name="connsiteY0-2" fmla="*/ 4764 h 1724027"/>
              <a:gd name="connsiteX1-3" fmla="*/ 971439 w 3901235"/>
              <a:gd name="connsiteY1-4" fmla="*/ 0 h 1724027"/>
              <a:gd name="connsiteX2-5" fmla="*/ 3901235 w 3901235"/>
              <a:gd name="connsiteY2-6" fmla="*/ 4764 h 1724027"/>
              <a:gd name="connsiteX3-7" fmla="*/ 3871510 w 3901235"/>
              <a:gd name="connsiteY3-8" fmla="*/ 138797 h 1724027"/>
              <a:gd name="connsiteX4-9" fmla="*/ 1950618 w 3901235"/>
              <a:gd name="connsiteY4-10" fmla="*/ 1724027 h 1724027"/>
              <a:gd name="connsiteX5" fmla="*/ 29725 w 3901235"/>
              <a:gd name="connsiteY5" fmla="*/ 138797 h 1724027"/>
              <a:gd name="connsiteX6" fmla="*/ 0 w 3901235"/>
              <a:gd name="connsiteY6" fmla="*/ 4764 h 1724027"/>
              <a:gd name="connsiteX0-11" fmla="*/ 971439 w 3901235"/>
              <a:gd name="connsiteY0-12" fmla="*/ 0 h 1724027"/>
              <a:gd name="connsiteX1-13" fmla="*/ 3901235 w 3901235"/>
              <a:gd name="connsiteY1-14" fmla="*/ 4764 h 1724027"/>
              <a:gd name="connsiteX2-15" fmla="*/ 3871510 w 3901235"/>
              <a:gd name="connsiteY2-16" fmla="*/ 138797 h 1724027"/>
              <a:gd name="connsiteX3-17" fmla="*/ 1950618 w 3901235"/>
              <a:gd name="connsiteY3-18" fmla="*/ 1724027 h 1724027"/>
              <a:gd name="connsiteX4-19" fmla="*/ 29725 w 3901235"/>
              <a:gd name="connsiteY4-20" fmla="*/ 138797 h 1724027"/>
              <a:gd name="connsiteX5-21" fmla="*/ 0 w 3901235"/>
              <a:gd name="connsiteY5-22" fmla="*/ 4764 h 1724027"/>
              <a:gd name="connsiteX6-23" fmla="*/ 1062879 w 3901235"/>
              <a:gd name="connsiteY6-24" fmla="*/ 91440 h 1724027"/>
              <a:gd name="connsiteX0-25" fmla="*/ 971439 w 3901235"/>
              <a:gd name="connsiteY0-26" fmla="*/ 0 h 1724027"/>
              <a:gd name="connsiteX1-27" fmla="*/ 3901235 w 3901235"/>
              <a:gd name="connsiteY1-28" fmla="*/ 4764 h 1724027"/>
              <a:gd name="connsiteX2-29" fmla="*/ 3871510 w 3901235"/>
              <a:gd name="connsiteY2-30" fmla="*/ 138797 h 1724027"/>
              <a:gd name="connsiteX3-31" fmla="*/ 1950618 w 3901235"/>
              <a:gd name="connsiteY3-32" fmla="*/ 1724027 h 1724027"/>
              <a:gd name="connsiteX4-33" fmla="*/ 29725 w 3901235"/>
              <a:gd name="connsiteY4-34" fmla="*/ 138797 h 1724027"/>
              <a:gd name="connsiteX5-35" fmla="*/ 0 w 3901235"/>
              <a:gd name="connsiteY5-36" fmla="*/ 4764 h 1724027"/>
              <a:gd name="connsiteX0-37" fmla="*/ 3901235 w 3901235"/>
              <a:gd name="connsiteY0-38" fmla="*/ 0 h 1719263"/>
              <a:gd name="connsiteX1-39" fmla="*/ 3871510 w 3901235"/>
              <a:gd name="connsiteY1-40" fmla="*/ 134033 h 1719263"/>
              <a:gd name="connsiteX2-41" fmla="*/ 1950618 w 3901235"/>
              <a:gd name="connsiteY2-42" fmla="*/ 1719263 h 1719263"/>
              <a:gd name="connsiteX3-43" fmla="*/ 29725 w 3901235"/>
              <a:gd name="connsiteY3-44" fmla="*/ 134033 h 1719263"/>
              <a:gd name="connsiteX4-45" fmla="*/ 0 w 3901235"/>
              <a:gd name="connsiteY4-46" fmla="*/ 0 h 17192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01235" h="1719263">
                <a:moveTo>
                  <a:pt x="3901235" y="0"/>
                </a:moveTo>
                <a:lnTo>
                  <a:pt x="3871510" y="134033"/>
                </a:lnTo>
                <a:cubicBezTo>
                  <a:pt x="3629235" y="1049959"/>
                  <a:pt x="2860935" y="1719263"/>
                  <a:pt x="1950618" y="1719263"/>
                </a:cubicBezTo>
                <a:cubicBezTo>
                  <a:pt x="1040298" y="1719263"/>
                  <a:pt x="271998" y="1049959"/>
                  <a:pt x="29725" y="134033"/>
                </a:cubicBez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8" name="任意多边形: 形状 187"/>
          <p:cNvSpPr/>
          <p:nvPr/>
        </p:nvSpPr>
        <p:spPr>
          <a:xfrm>
            <a:off x="4294786" y="0"/>
            <a:ext cx="3592905" cy="1725984"/>
          </a:xfrm>
          <a:custGeom>
            <a:avLst/>
            <a:gdLst>
              <a:gd name="connsiteX0" fmla="*/ 0 w 3592905"/>
              <a:gd name="connsiteY0" fmla="*/ 0 h 1725984"/>
              <a:gd name="connsiteX1" fmla="*/ 3592905 w 3592905"/>
              <a:gd name="connsiteY1" fmla="*/ 0 h 1725984"/>
              <a:gd name="connsiteX2" fmla="*/ 3587358 w 3592905"/>
              <a:gd name="connsiteY2" fmla="*/ 109844 h 1725984"/>
              <a:gd name="connsiteX3" fmla="*/ 1796452 w 3592905"/>
              <a:gd name="connsiteY3" fmla="*/ 1725984 h 1725984"/>
              <a:gd name="connsiteX4" fmla="*/ 5547 w 3592905"/>
              <a:gd name="connsiteY4" fmla="*/ 109844 h 172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905" h="1725984">
                <a:moveTo>
                  <a:pt x="0" y="0"/>
                </a:moveTo>
                <a:lnTo>
                  <a:pt x="3592905" y="0"/>
                </a:lnTo>
                <a:lnTo>
                  <a:pt x="3587358" y="109844"/>
                </a:lnTo>
                <a:cubicBezTo>
                  <a:pt x="3495170" y="1017606"/>
                  <a:pt x="2728536" y="1725984"/>
                  <a:pt x="1796452" y="1725984"/>
                </a:cubicBezTo>
                <a:cubicBezTo>
                  <a:pt x="864368" y="1725984"/>
                  <a:pt x="97735" y="1017606"/>
                  <a:pt x="5547" y="1098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89" name="组合 188"/>
          <p:cNvGrpSpPr/>
          <p:nvPr/>
        </p:nvGrpSpPr>
        <p:grpSpPr>
          <a:xfrm>
            <a:off x="4873627" y="281537"/>
            <a:ext cx="2435225" cy="1004570"/>
            <a:chOff x="4543108" y="298047"/>
            <a:chExt cx="2435225" cy="1004570"/>
          </a:xfrm>
        </p:grpSpPr>
        <p:sp>
          <p:nvSpPr>
            <p:cNvPr id="190" name="矩形 189"/>
            <p:cNvSpPr/>
            <p:nvPr/>
          </p:nvSpPr>
          <p:spPr>
            <a:xfrm>
              <a:off x="4543108" y="298047"/>
              <a:ext cx="2435225" cy="768350"/>
            </a:xfrm>
            <a:prstGeom prst="rect">
              <a:avLst/>
            </a:prstGeom>
          </p:spPr>
          <p:txBody>
            <a:bodyPr wrap="none">
              <a:spAutoFit/>
            </a:bodyPr>
            <a:lstStyle/>
            <a:p>
              <a:pPr algn="ctr" defTabSz="914400">
                <a:defRPr/>
              </a:pPr>
              <a:r>
                <a:rPr lang="en-US" altLang="zh-CN" sz="4400" b="1" dirty="0">
                  <a:solidFill>
                    <a:schemeClr val="bg1"/>
                  </a:solidFill>
                  <a:latin typeface="微软雅黑" panose="020B0503020204020204" pitchFamily="34" charset="-122"/>
                  <a:ea typeface="微软雅黑" panose="020B0503020204020204" pitchFamily="34" charset="-122"/>
                </a:rPr>
                <a:t>C</a:t>
              </a:r>
              <a:r>
                <a:rPr lang="en-US" altLang="zh-CN" sz="4400" b="1" dirty="0">
                  <a:solidFill>
                    <a:schemeClr val="bg1"/>
                  </a:solidFill>
                  <a:latin typeface="微软雅黑" panose="020B0503020204020204" pitchFamily="34" charset="-122"/>
                  <a:ea typeface="微软雅黑" panose="020B0503020204020204" pitchFamily="34" charset="-122"/>
                </a:rPr>
                <a:t>ontent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
          <p:nvSpPr>
            <p:cNvPr id="191" name="矩形 190"/>
            <p:cNvSpPr/>
            <p:nvPr/>
          </p:nvSpPr>
          <p:spPr>
            <a:xfrm>
              <a:off x="6177280" y="534267"/>
              <a:ext cx="309880" cy="768350"/>
            </a:xfrm>
            <a:prstGeom prst="rect">
              <a:avLst/>
            </a:prstGeom>
          </p:spPr>
          <p:txBody>
            <a:bodyPr wrap="none">
              <a:spAutoFit/>
            </a:bodyPr>
            <a:lstStyle/>
            <a:p>
              <a:pPr algn="ctr" defTabSz="914400">
                <a:defRPr/>
              </a:pPr>
              <a:endParaRPr lang="zh-CN" altLang="en-US" sz="4400" b="1" dirty="0">
                <a:solidFill>
                  <a:schemeClr val="bg1"/>
                </a:solidFill>
                <a:latin typeface="微软雅黑" panose="020B0503020204020204" pitchFamily="34" charset="-122"/>
                <a:ea typeface="微软雅黑" panose="020B0503020204020204" pitchFamily="34" charset="-122"/>
              </a:endParaRPr>
            </a:p>
          </p:txBody>
        </p:sp>
        <p:cxnSp>
          <p:nvCxnSpPr>
            <p:cNvPr id="192" name="直接连接符 191"/>
            <p:cNvCxnSpPr/>
            <p:nvPr/>
          </p:nvCxnSpPr>
          <p:spPr>
            <a:xfrm flipV="1">
              <a:off x="5603081" y="1001316"/>
              <a:ext cx="279797" cy="2155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210300" y="379810"/>
              <a:ext cx="279797" cy="2155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4" name="椭圆 193"/>
          <p:cNvSpPr/>
          <p:nvPr/>
        </p:nvSpPr>
        <p:spPr>
          <a:xfrm>
            <a:off x="4218102" y="1144930"/>
            <a:ext cx="140946" cy="140946"/>
          </a:xfrm>
          <a:prstGeom prst="ellipse">
            <a:avLst/>
          </a:prstGeom>
          <a:solidFill>
            <a:srgbClr val="03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custDataLst>
              <p:tags r:id="rId3"/>
            </p:custDataLst>
          </p:nvPr>
        </p:nvSpPr>
        <p:spPr>
          <a:xfrm>
            <a:off x="2508964" y="4151213"/>
            <a:ext cx="2110740" cy="368300"/>
          </a:xfrm>
          <a:prstGeom prst="rect">
            <a:avLst/>
          </a:prstGeom>
        </p:spPr>
        <p:txBody>
          <a:bodyPr wrap="none">
            <a:spAutoFit/>
          </a:bodyPr>
          <a:lstStyle/>
          <a:p>
            <a:pPr algn="ctr" defTabSz="914400"/>
            <a:r>
              <a:rPr lang="en-US" altLang="zh-CN" b="1" dirty="0">
                <a:solidFill>
                  <a:schemeClr val="accent1"/>
                </a:solidFill>
                <a:latin typeface="微软雅黑" panose="020B0503020204020204" pitchFamily="34" charset="-122"/>
                <a:ea typeface="微软雅黑" panose="020B0503020204020204" pitchFamily="34" charset="-122"/>
              </a:rPr>
              <a:t>Project overview</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200" name="矩形 199"/>
          <p:cNvSpPr/>
          <p:nvPr>
            <p:custDataLst>
              <p:tags r:id="rId4"/>
            </p:custDataLst>
          </p:nvPr>
        </p:nvSpPr>
        <p:spPr>
          <a:xfrm>
            <a:off x="6780494" y="3488547"/>
            <a:ext cx="2536825" cy="368300"/>
          </a:xfrm>
          <a:prstGeom prst="rect">
            <a:avLst/>
          </a:prstGeom>
        </p:spPr>
        <p:txBody>
          <a:bodyPr wrap="none">
            <a:spAutoFit/>
          </a:bodyPr>
          <a:lstStyle/>
          <a:p>
            <a:pPr algn="ctr" defTabSz="914400"/>
            <a:r>
              <a:rPr lang="en-US" altLang="zh-CN" b="1" dirty="0">
                <a:solidFill>
                  <a:schemeClr val="accent1"/>
                </a:solidFill>
                <a:latin typeface="微软雅黑" panose="020B0503020204020204" pitchFamily="34" charset="-122"/>
                <a:ea typeface="微软雅黑" panose="020B0503020204020204" pitchFamily="34" charset="-122"/>
              </a:rPr>
              <a:t>Motion visualization</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202" name="矩形 201"/>
          <p:cNvSpPr/>
          <p:nvPr>
            <p:custDataLst>
              <p:tags r:id="rId5"/>
            </p:custDataLst>
          </p:nvPr>
        </p:nvSpPr>
        <p:spPr>
          <a:xfrm>
            <a:off x="9025890" y="4683597"/>
            <a:ext cx="2403475" cy="368300"/>
          </a:xfrm>
          <a:prstGeom prst="rect">
            <a:avLst/>
          </a:prstGeom>
        </p:spPr>
        <p:txBody>
          <a:bodyPr wrap="none">
            <a:spAutoFit/>
          </a:bodyPr>
          <a:lstStyle/>
          <a:p>
            <a:pPr algn="ctr" defTabSz="914400"/>
            <a:r>
              <a:rPr lang="en-US" altLang="zh-CN" b="1" dirty="0">
                <a:solidFill>
                  <a:schemeClr val="accent1"/>
                </a:solidFill>
                <a:latin typeface="微软雅黑" panose="020B0503020204020204" pitchFamily="34" charset="-122"/>
                <a:ea typeface="微软雅黑" panose="020B0503020204020204" pitchFamily="34" charset="-122"/>
              </a:rPr>
              <a:t>Demo presentation</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204" name="椭圆 203"/>
          <p:cNvSpPr/>
          <p:nvPr>
            <p:custDataLst>
              <p:tags r:id="rId6"/>
            </p:custDataLst>
          </p:nvPr>
        </p:nvSpPr>
        <p:spPr>
          <a:xfrm>
            <a:off x="3487624" y="3885405"/>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custDataLst>
              <p:tags r:id="rId7"/>
            </p:custDataLst>
          </p:nvPr>
        </p:nvSpPr>
        <p:spPr>
          <a:xfrm>
            <a:off x="5867172" y="3371055"/>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custDataLst>
              <p:tags r:id="rId8"/>
            </p:custDataLst>
          </p:nvPr>
        </p:nvSpPr>
        <p:spPr>
          <a:xfrm>
            <a:off x="7972197" y="3199605"/>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custDataLst>
              <p:tags r:id="rId9"/>
            </p:custDataLst>
          </p:nvPr>
        </p:nvSpPr>
        <p:spPr>
          <a:xfrm>
            <a:off x="10123374" y="4456908"/>
            <a:ext cx="153420" cy="153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custDataLst>
              <p:tags r:id="rId10"/>
            </p:custDataLst>
          </p:nvPr>
        </p:nvSpPr>
        <p:spPr>
          <a:xfrm>
            <a:off x="5003765" y="3636519"/>
            <a:ext cx="1880235" cy="368300"/>
          </a:xfrm>
          <a:prstGeom prst="rect">
            <a:avLst/>
          </a:prstGeom>
        </p:spPr>
        <p:txBody>
          <a:bodyPr wrap="none">
            <a:spAutoFit/>
          </a:bodyPr>
          <a:lstStyle/>
          <a:p>
            <a:pPr algn="ctr" defTabSz="914400"/>
            <a:r>
              <a:rPr lang="en-US" altLang="zh-CN" b="1" dirty="0">
                <a:solidFill>
                  <a:schemeClr val="accent1"/>
                </a:solidFill>
                <a:latin typeface="微软雅黑" panose="020B0503020204020204" pitchFamily="34" charset="-122"/>
                <a:ea typeface="微软雅黑" panose="020B0503020204020204" pitchFamily="34" charset="-122"/>
              </a:rPr>
              <a:t>Text to motion</a:t>
            </a:r>
            <a:endParaRPr lang="en-US" altLang="zh-CN" b="1" dirty="0">
              <a:solidFill>
                <a:schemeClr val="accent1"/>
              </a:solidFill>
              <a:latin typeface="微软雅黑" panose="020B0503020204020204" pitchFamily="34" charset="-122"/>
              <a:ea typeface="微软雅黑" panose="020B0503020204020204" pitchFamily="34" charset="-122"/>
            </a:endParaRPr>
          </a:p>
        </p:txBody>
      </p:sp>
      <p:sp>
        <p:nvSpPr>
          <p:cNvPr id="220" name="椭圆 219"/>
          <p:cNvSpPr/>
          <p:nvPr/>
        </p:nvSpPr>
        <p:spPr>
          <a:xfrm>
            <a:off x="10528414" y="2873716"/>
            <a:ext cx="452100" cy="4521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custDataLst>
              <p:tags r:id="rId1"/>
            </p:custDataLst>
          </p:nvPr>
        </p:nvSpPr>
        <p:spPr>
          <a:xfrm>
            <a:off x="262255" y="720090"/>
            <a:ext cx="3328035" cy="460375"/>
          </a:xfrm>
          <a:prstGeom prst="rect">
            <a:avLst/>
          </a:prstGeom>
        </p:spPr>
        <p:txBody>
          <a:bodyPr wrap="square">
            <a:spAutoFit/>
          </a:bodyPr>
          <a:lstStyle/>
          <a:p>
            <a:pPr algn="ctr" defTabSz="914400">
              <a:defRPr/>
            </a:pPr>
            <a:r>
              <a:rPr lang="en-US" altLang="zh-CN" sz="2400" b="1" dirty="0">
                <a:solidFill>
                  <a:schemeClr val="accent1"/>
                </a:solidFill>
                <a:latin typeface="微软雅黑" panose="020B0503020204020204" pitchFamily="34" charset="-122"/>
                <a:ea typeface="微软雅黑" panose="020B0503020204020204" pitchFamily="34" charset="-122"/>
                <a:sym typeface="+mn-ea"/>
              </a:rPr>
              <a:t>Division of Labor</a:t>
            </a:r>
            <a:endParaRPr kumimoji="0" lang="zh-CN" altLang="en-US" sz="2400" b="1" i="1" u="none" strike="noStrike" kern="1200" cap="none" spc="0" normalizeH="0" baseline="0" noProof="0" dirty="0">
              <a:ln>
                <a:noFill/>
              </a:ln>
              <a:solidFill>
                <a:schemeClr val="accent1"/>
              </a:solidFill>
              <a:uLnTx/>
              <a:uFillTx/>
              <a:latin typeface="+mj-ea"/>
              <a:ea typeface="+mj-ea"/>
              <a:cs typeface="+mn-cs"/>
            </a:endParaRPr>
          </a:p>
        </p:txBody>
      </p:sp>
      <p:grpSp>
        <p:nvGrpSpPr>
          <p:cNvPr id="72" name="组合 71"/>
          <p:cNvGrpSpPr/>
          <p:nvPr/>
        </p:nvGrpSpPr>
        <p:grpSpPr>
          <a:xfrm rot="10800000">
            <a:off x="320000" y="856059"/>
            <a:ext cx="224869" cy="238023"/>
            <a:chOff x="2899687" y="872728"/>
            <a:chExt cx="224869" cy="238023"/>
          </a:xfrm>
        </p:grpSpPr>
        <p:sp>
          <p:nvSpPr>
            <p:cNvPr id="73" name="椭圆 72"/>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矩形 75"/>
          <p:cNvSpPr/>
          <p:nvPr/>
        </p:nvSpPr>
        <p:spPr>
          <a:xfrm>
            <a:off x="6549385" y="2172551"/>
            <a:ext cx="203132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mj-ea"/>
                <a:ea typeface="+mj-ea"/>
              </a:rPr>
              <a:t>单击添加标题</a:t>
            </a:r>
            <a:endParaRPr kumimoji="0" lang="zh-CN" altLang="en-US" sz="2400" b="1" u="none" strike="noStrike" kern="1200" cap="none" spc="0" normalizeH="0" baseline="0" noProof="0" dirty="0">
              <a:ln>
                <a:noFill/>
              </a:ln>
              <a:solidFill>
                <a:schemeClr val="bg1"/>
              </a:solidFill>
              <a:uLnTx/>
              <a:uFillTx/>
              <a:latin typeface="+mj-ea"/>
              <a:ea typeface="+mj-ea"/>
              <a:cs typeface="+mn-cs"/>
            </a:endParaRPr>
          </a:p>
        </p:txBody>
      </p:sp>
      <p:sp>
        <p:nvSpPr>
          <p:cNvPr id="87" name="矩形 86"/>
          <p:cNvSpPr>
            <a:spLocks noChangeArrowheads="1"/>
          </p:cNvSpPr>
          <p:nvPr>
            <p:custDataLst>
              <p:tags r:id="rId2"/>
            </p:custDataLst>
          </p:nvPr>
        </p:nvSpPr>
        <p:spPr bwMode="auto">
          <a:xfrm>
            <a:off x="544830" y="1375410"/>
            <a:ext cx="10116185" cy="227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indent="0" algn="l"/>
            <a:r>
              <a:rPr lang="zh-CN" altLang="en-US" dirty="0">
                <a:latin typeface="+mn-ea"/>
                <a:sym typeface="+mn-ea"/>
              </a:rPr>
              <a:t>任</a:t>
            </a:r>
            <a:r>
              <a:rPr lang="en-US" altLang="zh-CN" dirty="0">
                <a:latin typeface="+mn-ea"/>
                <a:sym typeface="+mn-ea"/>
              </a:rPr>
              <a:t>   </a:t>
            </a:r>
            <a:r>
              <a:rPr lang="zh-CN" altLang="en-US" dirty="0">
                <a:latin typeface="+mn-ea"/>
                <a:sym typeface="+mn-ea"/>
              </a:rPr>
              <a:t>政</a:t>
            </a:r>
            <a:r>
              <a:rPr lang="en-US" altLang="zh-CN" dirty="0">
                <a:latin typeface="+mn-ea"/>
                <a:sym typeface="+mn-ea"/>
              </a:rPr>
              <a:t>: Text to motion model , model stylization , leader</a:t>
            </a:r>
            <a:endParaRPr lang="zh-CN" altLang="en-US" dirty="0">
              <a:latin typeface="+mn-ea"/>
              <a:sym typeface="+mn-ea"/>
            </a:endParaRPr>
          </a:p>
          <a:p>
            <a:pPr indent="0" algn="l"/>
            <a:r>
              <a:rPr lang="zh-CN" altLang="en-US" dirty="0">
                <a:latin typeface="+mn-ea"/>
                <a:sym typeface="+mn-ea"/>
              </a:rPr>
              <a:t>孙中川</a:t>
            </a:r>
            <a:r>
              <a:rPr lang="en-US" altLang="zh-CN" dirty="0">
                <a:latin typeface="+mn-ea"/>
                <a:sym typeface="+mn-ea"/>
              </a:rPr>
              <a:t>: Text to motion model , model training , model evaluation</a:t>
            </a:r>
            <a:endParaRPr lang="zh-CN" altLang="en-US" dirty="0">
              <a:latin typeface="+mn-ea"/>
              <a:sym typeface="+mn-ea"/>
            </a:endParaRPr>
          </a:p>
          <a:p>
            <a:pPr indent="0" algn="l"/>
            <a:r>
              <a:rPr lang="zh-CN" altLang="en-US" dirty="0">
                <a:latin typeface="+mn-ea"/>
                <a:sym typeface="+mn-ea"/>
              </a:rPr>
              <a:t>熊军睿</a:t>
            </a:r>
            <a:r>
              <a:rPr lang="en-US" altLang="zh-CN" dirty="0">
                <a:latin typeface="+mn-ea"/>
                <a:sym typeface="+mn-ea"/>
              </a:rPr>
              <a:t>: Motion visualization</a:t>
            </a:r>
            <a:endParaRPr lang="zh-CN" altLang="en-US" dirty="0">
              <a:latin typeface="+mn-ea"/>
              <a:sym typeface="+mn-ea"/>
            </a:endParaRPr>
          </a:p>
          <a:p>
            <a:pPr indent="0" algn="l"/>
            <a:r>
              <a:rPr lang="zh-CN" altLang="en-US" dirty="0">
                <a:latin typeface="+mn-ea"/>
                <a:sym typeface="+mn-ea"/>
              </a:rPr>
              <a:t>杨</a:t>
            </a:r>
            <a:r>
              <a:rPr lang="en-US" altLang="zh-CN" dirty="0">
                <a:latin typeface="+mn-ea"/>
                <a:sym typeface="+mn-ea"/>
              </a:rPr>
              <a:t>   </a:t>
            </a:r>
            <a:r>
              <a:rPr lang="zh-CN" altLang="en-US" dirty="0">
                <a:latin typeface="+mn-ea"/>
                <a:sym typeface="+mn-ea"/>
              </a:rPr>
              <a:t>磊</a:t>
            </a:r>
            <a:r>
              <a:rPr lang="en-US" altLang="zh-CN" dirty="0">
                <a:latin typeface="+mn-ea"/>
                <a:sym typeface="+mn-ea"/>
              </a:rPr>
              <a:t>: Character modeling , Motion visualization</a:t>
            </a:r>
            <a:endParaRPr lang="zh-CN" altLang="en-US" dirty="0">
              <a:latin typeface="+mn-ea"/>
              <a:sym typeface="+mn-ea"/>
            </a:endParaRPr>
          </a:p>
          <a:p>
            <a:pPr indent="0" algn="l"/>
            <a:r>
              <a:rPr lang="zh-CN" altLang="en-US" dirty="0">
                <a:latin typeface="+mn-ea"/>
                <a:sym typeface="+mn-ea"/>
              </a:rPr>
              <a:t>谢一帆</a:t>
            </a:r>
            <a:r>
              <a:rPr lang="en-US" altLang="zh-CN" dirty="0">
                <a:latin typeface="+mn-ea"/>
                <a:sym typeface="+mn-ea"/>
              </a:rPr>
              <a:t>: Paper , application discussion</a:t>
            </a:r>
            <a:endParaRPr lang="en-US" altLang="zh-CN" dirty="0">
              <a:latin typeface="+mn-ea"/>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custDataLst>
              <p:tags r:id="rId1"/>
            </p:custDataLst>
          </p:nvPr>
        </p:nvSpPr>
        <p:spPr>
          <a:xfrm>
            <a:off x="800056" y="772048"/>
            <a:ext cx="2097677" cy="4603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1" u="none" strike="noStrike" kern="1200" cap="none" spc="0" normalizeH="0" baseline="0" noProof="0" dirty="0">
                <a:ln>
                  <a:noFill/>
                </a:ln>
                <a:solidFill>
                  <a:schemeClr val="accent1"/>
                </a:solidFill>
                <a:uLnTx/>
                <a:uFillTx/>
                <a:latin typeface="+mj-ea"/>
                <a:ea typeface="+mj-ea"/>
                <a:cs typeface="+mn-cs"/>
              </a:rPr>
              <a:t>Overview</a:t>
            </a:r>
            <a:r>
              <a:rPr kumimoji="0" lang="zh-CN" altLang="en-US" sz="2400" b="1" i="1" u="none" strike="noStrike" kern="1200" cap="none" spc="0" normalizeH="0" baseline="0" noProof="0" dirty="0">
                <a:ln>
                  <a:noFill/>
                </a:ln>
                <a:solidFill>
                  <a:schemeClr val="accent1"/>
                </a:solidFill>
                <a:uLnTx/>
                <a:uFillTx/>
                <a:latin typeface="+mj-ea"/>
                <a:ea typeface="+mj-ea"/>
                <a:cs typeface="+mn-cs"/>
              </a:rPr>
              <a:t>：</a:t>
            </a:r>
            <a:endParaRPr kumimoji="0" lang="zh-CN" altLang="en-US" sz="2400" b="1" i="1" u="none" strike="noStrike" kern="1200" cap="none" spc="0" normalizeH="0" baseline="0" noProof="0" dirty="0">
              <a:ln>
                <a:noFill/>
              </a:ln>
              <a:solidFill>
                <a:schemeClr val="accent1"/>
              </a:solidFill>
              <a:uLnTx/>
              <a:uFillTx/>
              <a:latin typeface="+mj-ea"/>
              <a:ea typeface="+mj-ea"/>
              <a:cs typeface="+mn-cs"/>
            </a:endParaRPr>
          </a:p>
        </p:txBody>
      </p:sp>
      <p:sp>
        <p:nvSpPr>
          <p:cNvPr id="57" name="TextBox 29"/>
          <p:cNvSpPr txBox="1"/>
          <p:nvPr/>
        </p:nvSpPr>
        <p:spPr>
          <a:xfrm>
            <a:off x="153670" y="309245"/>
            <a:ext cx="1802130" cy="430530"/>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Project overview</a:t>
            </a:r>
            <a:endParaRPr lang="en-US" altLang="zh-CN" sz="1400" b="1" dirty="0">
              <a:solidFill>
                <a:schemeClr val="accent1"/>
              </a:solidFill>
              <a:latin typeface="+mj-ea"/>
              <a:ea typeface="+mj-ea"/>
            </a:endParaRPr>
          </a:p>
          <a:p>
            <a:pPr algn="ctr"/>
            <a:endParaRPr lang="en-US" altLang="zh-CN" sz="1400" b="1" dirty="0">
              <a:solidFill>
                <a:schemeClr val="accent1"/>
              </a:solidFill>
              <a:latin typeface="+mj-ea"/>
              <a:ea typeface="+mj-ea"/>
            </a:endParaRPr>
          </a:p>
        </p:txBody>
      </p:sp>
      <p:sp>
        <p:nvSpPr>
          <p:cNvPr id="70" name="任意多边形: 形状 69"/>
          <p:cNvSpPr/>
          <p:nvPr/>
        </p:nvSpPr>
        <p:spPr>
          <a:xfrm>
            <a:off x="461538"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2" name="组合 71"/>
          <p:cNvGrpSpPr/>
          <p:nvPr/>
        </p:nvGrpSpPr>
        <p:grpSpPr>
          <a:xfrm rot="10800000">
            <a:off x="320000" y="856059"/>
            <a:ext cx="224869" cy="238023"/>
            <a:chOff x="2899687" y="872728"/>
            <a:chExt cx="224869" cy="238023"/>
          </a:xfrm>
        </p:grpSpPr>
        <p:sp>
          <p:nvSpPr>
            <p:cNvPr id="73" name="椭圆 72"/>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矩形 75"/>
          <p:cNvSpPr/>
          <p:nvPr/>
        </p:nvSpPr>
        <p:spPr>
          <a:xfrm>
            <a:off x="6549385" y="2172551"/>
            <a:ext cx="203132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mj-ea"/>
                <a:ea typeface="+mj-ea"/>
              </a:rPr>
              <a:t>单击添加标题</a:t>
            </a:r>
            <a:endParaRPr kumimoji="0" lang="zh-CN" altLang="en-US" sz="2400" b="1" u="none" strike="noStrike" kern="1200" cap="none" spc="0" normalizeH="0" baseline="0" noProof="0" dirty="0">
              <a:ln>
                <a:noFill/>
              </a:ln>
              <a:solidFill>
                <a:schemeClr val="bg1"/>
              </a:solidFill>
              <a:uLnTx/>
              <a:uFillTx/>
              <a:latin typeface="+mj-ea"/>
              <a:ea typeface="+mj-ea"/>
              <a:cs typeface="+mn-cs"/>
            </a:endParaRPr>
          </a:p>
        </p:txBody>
      </p:sp>
      <p:sp>
        <p:nvSpPr>
          <p:cNvPr id="87" name="矩形 86"/>
          <p:cNvSpPr>
            <a:spLocks noChangeArrowheads="1"/>
          </p:cNvSpPr>
          <p:nvPr>
            <p:custDataLst>
              <p:tags r:id="rId2"/>
            </p:custDataLst>
          </p:nvPr>
        </p:nvSpPr>
        <p:spPr bwMode="auto">
          <a:xfrm>
            <a:off x="1369695" y="1375410"/>
            <a:ext cx="9244965" cy="102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indent="0" algn="l"/>
            <a:r>
              <a:rPr lang="en-US" altLang="zh-CN" sz="1500">
                <a:sym typeface="+mn-ea"/>
              </a:rPr>
              <a:t>Our project</a:t>
            </a:r>
            <a:r>
              <a:rPr lang="zh-CN" altLang="en-US" sz="1500">
                <a:sym typeface="+mn-ea"/>
              </a:rPr>
              <a:t> aim</a:t>
            </a:r>
            <a:r>
              <a:rPr lang="en-US" altLang="zh-CN" sz="1500">
                <a:sym typeface="+mn-ea"/>
              </a:rPr>
              <a:t>s</a:t>
            </a:r>
            <a:r>
              <a:rPr lang="zh-CN" altLang="en-US" sz="1500">
                <a:sym typeface="+mn-ea"/>
              </a:rPr>
              <a:t> to develop a framework that generates character motion videos from text, creating diverse and stylized motion sequences mapped onto the SMPL model for highly realistic 3D visualization in a Unity environment. This way, users can have an intuitive and interactive experience, seamlessly creating character motion videos in Unity using text.</a:t>
            </a:r>
            <a:r>
              <a:rPr lang="en-US" altLang="zh-CN" sz="1500">
                <a:sym typeface="+mn-ea"/>
              </a:rPr>
              <a:t>  </a:t>
            </a:r>
            <a:endParaRPr lang="en-US" altLang="zh-CN" sz="1500" dirty="0">
              <a:latin typeface="+mn-ea"/>
              <a:sym typeface="+mn-ea"/>
            </a:endParaRPr>
          </a:p>
        </p:txBody>
      </p:sp>
      <p:sp>
        <p:nvSpPr>
          <p:cNvPr id="88" name="矩形 87"/>
          <p:cNvSpPr/>
          <p:nvPr>
            <p:custDataLst>
              <p:tags r:id="rId3"/>
            </p:custDataLst>
          </p:nvPr>
        </p:nvSpPr>
        <p:spPr>
          <a:xfrm>
            <a:off x="800100" y="4643755"/>
            <a:ext cx="9472295" cy="9220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1" u="none" strike="noStrike" kern="1200" cap="none" spc="0" normalizeH="0" baseline="0" noProof="0">
                <a:ln>
                  <a:noFill/>
                </a:ln>
                <a:solidFill>
                  <a:schemeClr val="accent1"/>
                </a:solidFill>
                <a:uLnTx/>
                <a:uFillTx/>
                <a:latin typeface="+mj-ea"/>
                <a:ea typeface="+mj-ea"/>
                <a:cs typeface="+mn-cs"/>
              </a:rPr>
              <a:t>Key words</a:t>
            </a:r>
            <a:r>
              <a:rPr kumimoji="0" lang="zh-CN" altLang="en-US" sz="2400" b="1" i="1" u="none" strike="noStrike" kern="1200" cap="none" spc="0" normalizeH="0" baseline="0" noProof="0">
                <a:ln>
                  <a:noFill/>
                </a:ln>
                <a:solidFill>
                  <a:schemeClr val="accent1"/>
                </a:solidFill>
                <a:uLnTx/>
                <a:uFillTx/>
                <a:latin typeface="+mj-ea"/>
                <a:ea typeface="+mj-ea"/>
                <a:cs typeface="+mn-cs"/>
              </a:rPr>
              <a:t>：</a:t>
            </a:r>
            <a:endParaRPr kumimoji="0" lang="zh-CN" altLang="en-US" sz="2400" b="1" i="1" u="none" strike="noStrike" kern="1200" cap="none" spc="0" normalizeH="0" baseline="0" noProof="0">
              <a:ln>
                <a:noFill/>
              </a:ln>
              <a:solidFill>
                <a:schemeClr val="accent1"/>
              </a:solidFill>
              <a:uLnTx/>
              <a:uFillTx/>
              <a:latin typeface="+mj-ea"/>
              <a:ea typeface="+mj-ea"/>
              <a:cs typeface="+mn-cs"/>
            </a:endParaRPr>
          </a:p>
          <a:p>
            <a:pPr marL="0" marR="0" lvl="0" indent="457200" algn="l" defTabSz="914400" rtl="0" eaLnBrk="1" fontAlgn="auto" latinLnBrk="0" hangingPunct="1">
              <a:lnSpc>
                <a:spcPct val="100000"/>
              </a:lnSpc>
              <a:spcBef>
                <a:spcPts val="0"/>
              </a:spcBef>
              <a:spcAft>
                <a:spcPts val="0"/>
              </a:spcAft>
              <a:buClrTx/>
              <a:buSzTx/>
              <a:buFontTx/>
              <a:buNone/>
              <a:defRPr/>
            </a:pPr>
            <a:r>
              <a:rPr lang="en-US" altLang="zh-CN" sz="1500">
                <a:solidFill>
                  <a:schemeClr val="tx1">
                    <a:lumMod val="95000"/>
                    <a:lumOff val="5000"/>
                  </a:schemeClr>
                </a:solidFill>
                <a:ea typeface="+mn-lt"/>
                <a:cs typeface="+mn-lt"/>
                <a:sym typeface="+mn-ea"/>
              </a:rPr>
              <a:t>  </a:t>
            </a:r>
            <a:endParaRPr lang="en-US" altLang="zh-CN" sz="1500">
              <a:solidFill>
                <a:schemeClr val="tx1">
                  <a:lumMod val="95000"/>
                  <a:lumOff val="5000"/>
                </a:schemeClr>
              </a:solidFill>
              <a:ea typeface="+mn-lt"/>
              <a:cs typeface="+mn-lt"/>
              <a:sym typeface="+mn-ea"/>
            </a:endParaRPr>
          </a:p>
          <a:p>
            <a:pPr marL="0" marR="0" lvl="0" indent="457200" algn="l" defTabSz="914400" rtl="0" eaLnBrk="1" fontAlgn="auto" latinLnBrk="0" hangingPunct="1">
              <a:lnSpc>
                <a:spcPct val="100000"/>
              </a:lnSpc>
              <a:spcBef>
                <a:spcPts val="0"/>
              </a:spcBef>
              <a:spcAft>
                <a:spcPts val="0"/>
              </a:spcAft>
              <a:buClrTx/>
              <a:buSzTx/>
              <a:buFontTx/>
              <a:buNone/>
              <a:defRPr/>
            </a:pPr>
            <a:r>
              <a:rPr lang="en-US" altLang="zh-CN" sz="1500">
                <a:solidFill>
                  <a:schemeClr val="tx1">
                    <a:lumMod val="95000"/>
                    <a:lumOff val="5000"/>
                  </a:schemeClr>
                </a:solidFill>
                <a:ea typeface="+mn-lt"/>
                <a:cs typeface="+mn-lt"/>
                <a:sym typeface="+mn-ea"/>
              </a:rPr>
              <a:t>   Character Motion Modeling  </a:t>
            </a:r>
            <a:r>
              <a:rPr lang="zh-CN" altLang="en-US" sz="1500">
                <a:solidFill>
                  <a:schemeClr val="tx1">
                    <a:lumMod val="95000"/>
                    <a:lumOff val="5000"/>
                  </a:schemeClr>
                </a:solidFill>
                <a:ea typeface="+mn-lt"/>
                <a:cs typeface="+mn-lt"/>
                <a:sym typeface="+mn-ea"/>
              </a:rPr>
              <a:t>、</a:t>
            </a:r>
            <a:r>
              <a:rPr lang="en-US" altLang="zh-CN" sz="1500">
                <a:solidFill>
                  <a:schemeClr val="tx1">
                    <a:lumMod val="95000"/>
                    <a:lumOff val="5000"/>
                  </a:schemeClr>
                </a:solidFill>
                <a:ea typeface="+mn-lt"/>
                <a:cs typeface="+mn-lt"/>
                <a:sym typeface="+mn-ea"/>
              </a:rPr>
              <a:t>SMPL Model  </a:t>
            </a:r>
            <a:r>
              <a:rPr lang="zh-CN" altLang="en-US" sz="1500">
                <a:solidFill>
                  <a:schemeClr val="tx1">
                    <a:lumMod val="95000"/>
                    <a:lumOff val="5000"/>
                  </a:schemeClr>
                </a:solidFill>
                <a:ea typeface="+mn-lt"/>
                <a:cs typeface="+mn-lt"/>
                <a:sym typeface="+mn-ea"/>
              </a:rPr>
              <a:t>、</a:t>
            </a:r>
            <a:r>
              <a:rPr lang="en-US" altLang="zh-CN" sz="1500">
                <a:solidFill>
                  <a:schemeClr val="tx1">
                    <a:lumMod val="95000"/>
                    <a:lumOff val="5000"/>
                  </a:schemeClr>
                </a:solidFill>
                <a:ea typeface="+mn-lt"/>
                <a:cs typeface="+mn-lt"/>
                <a:sym typeface="+mn-ea"/>
              </a:rPr>
              <a:t>Text - Driven Generation  </a:t>
            </a:r>
            <a:r>
              <a:rPr lang="zh-CN" altLang="en-US" sz="1500">
                <a:solidFill>
                  <a:schemeClr val="tx1">
                    <a:lumMod val="95000"/>
                    <a:lumOff val="5000"/>
                  </a:schemeClr>
                </a:solidFill>
                <a:ea typeface="+mn-lt"/>
                <a:cs typeface="+mn-lt"/>
                <a:sym typeface="+mn-ea"/>
              </a:rPr>
              <a:t>、Motion Synthesis</a:t>
            </a:r>
            <a:r>
              <a:rPr lang="en-US" altLang="zh-CN" sz="1500">
                <a:solidFill>
                  <a:schemeClr val="tx1">
                    <a:lumMod val="95000"/>
                    <a:lumOff val="5000"/>
                  </a:schemeClr>
                </a:solidFill>
                <a:ea typeface="+mn-lt"/>
                <a:cs typeface="+mn-lt"/>
                <a:sym typeface="+mn-ea"/>
              </a:rPr>
              <a:t> </a:t>
            </a:r>
            <a:endParaRPr lang="en-US" altLang="zh-CN" sz="1500">
              <a:solidFill>
                <a:schemeClr val="tx1">
                  <a:lumMod val="95000"/>
                  <a:lumOff val="5000"/>
                </a:schemeClr>
              </a:solidFill>
              <a:ea typeface="+mn-lt"/>
              <a:cs typeface="+mn-lt"/>
              <a:sym typeface="+mn-ea"/>
            </a:endParaRPr>
          </a:p>
        </p:txBody>
      </p:sp>
      <p:sp>
        <p:nvSpPr>
          <p:cNvPr id="2" name="矩形 1"/>
          <p:cNvSpPr/>
          <p:nvPr/>
        </p:nvSpPr>
        <p:spPr>
          <a:xfrm>
            <a:off x="1814195" y="2895600"/>
            <a:ext cx="939800" cy="69977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 name="文本框 2"/>
          <p:cNvSpPr txBox="1"/>
          <p:nvPr/>
        </p:nvSpPr>
        <p:spPr>
          <a:xfrm>
            <a:off x="1955800" y="3081655"/>
            <a:ext cx="1137920" cy="368300"/>
          </a:xfrm>
          <a:prstGeom prst="rect">
            <a:avLst/>
          </a:prstGeom>
          <a:noFill/>
        </p:spPr>
        <p:txBody>
          <a:bodyPr wrap="square" rtlCol="0">
            <a:spAutoFit/>
          </a:bodyPr>
          <a:p>
            <a:r>
              <a:rPr lang="en-US" altLang="zh-CN"/>
              <a:t>T</a:t>
            </a:r>
            <a:r>
              <a:rPr lang="en-US" altLang="zh-CN"/>
              <a:t>ext</a:t>
            </a:r>
            <a:endParaRPr lang="en-US" altLang="zh-CN"/>
          </a:p>
        </p:txBody>
      </p:sp>
      <p:cxnSp>
        <p:nvCxnSpPr>
          <p:cNvPr id="6" name="直接箭头连接符 5"/>
          <p:cNvCxnSpPr/>
          <p:nvPr/>
        </p:nvCxnSpPr>
        <p:spPr>
          <a:xfrm>
            <a:off x="2753995" y="3260725"/>
            <a:ext cx="85598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3763010" y="2895600"/>
            <a:ext cx="2508885" cy="69977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 name="文本框 7"/>
          <p:cNvSpPr txBox="1"/>
          <p:nvPr/>
        </p:nvSpPr>
        <p:spPr>
          <a:xfrm>
            <a:off x="3838575" y="3081655"/>
            <a:ext cx="3003550" cy="368300"/>
          </a:xfrm>
          <a:prstGeom prst="rect">
            <a:avLst/>
          </a:prstGeom>
          <a:noFill/>
        </p:spPr>
        <p:txBody>
          <a:bodyPr wrap="square" rtlCol="0">
            <a:spAutoFit/>
          </a:bodyPr>
          <a:p>
            <a:r>
              <a:rPr lang="en-US" altLang="zh-CN"/>
              <a:t>Joint data </a:t>
            </a:r>
            <a:r>
              <a:rPr lang="en-US" altLang="zh-CN"/>
              <a:t>process</a:t>
            </a:r>
            <a:endParaRPr lang="en-US" altLang="zh-CN"/>
          </a:p>
        </p:txBody>
      </p:sp>
      <p:cxnSp>
        <p:nvCxnSpPr>
          <p:cNvPr id="9" name="直接箭头连接符 8"/>
          <p:cNvCxnSpPr/>
          <p:nvPr/>
        </p:nvCxnSpPr>
        <p:spPr>
          <a:xfrm>
            <a:off x="6424930" y="3273425"/>
            <a:ext cx="805815"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7426960" y="2895600"/>
            <a:ext cx="2404745" cy="69977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7499350" y="3081655"/>
            <a:ext cx="2553335" cy="368300"/>
          </a:xfrm>
          <a:prstGeom prst="rect">
            <a:avLst/>
          </a:prstGeom>
          <a:noFill/>
        </p:spPr>
        <p:txBody>
          <a:bodyPr wrap="square" rtlCol="0">
            <a:spAutoFit/>
          </a:bodyPr>
          <a:p>
            <a:r>
              <a:rPr lang="en-US" altLang="zh-CN"/>
              <a:t>Unity V</a:t>
            </a:r>
            <a:r>
              <a:rPr lang="en-US" altLang="zh-CN"/>
              <a:t>isualization</a:t>
            </a:r>
            <a:endParaRPr lang="en-US" altLang="zh-CN"/>
          </a:p>
        </p:txBody>
      </p:sp>
      <p:cxnSp>
        <p:nvCxnSpPr>
          <p:cNvPr id="12" name="直接箭头连接符 11"/>
          <p:cNvCxnSpPr/>
          <p:nvPr/>
        </p:nvCxnSpPr>
        <p:spPr>
          <a:xfrm>
            <a:off x="3095625" y="3390265"/>
            <a:ext cx="260985" cy="4578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030855" y="4029710"/>
            <a:ext cx="2926715" cy="61404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nvSpPr>
        <p:spPr>
          <a:xfrm>
            <a:off x="3213735" y="4157345"/>
            <a:ext cx="2743835" cy="368300"/>
          </a:xfrm>
          <a:prstGeom prst="rect">
            <a:avLst/>
          </a:prstGeom>
          <a:noFill/>
        </p:spPr>
        <p:txBody>
          <a:bodyPr wrap="square" rtlCol="0">
            <a:spAutoFit/>
          </a:bodyPr>
          <a:p>
            <a:r>
              <a:rPr lang="en-US" altLang="zh-CN"/>
              <a:t>Motionclip </a:t>
            </a:r>
            <a:r>
              <a:rPr lang="en-US" altLang="zh-CN"/>
              <a:t>reproduction</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1235075" y="309245"/>
            <a:ext cx="1469390"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Text to M</a:t>
            </a:r>
            <a:r>
              <a:rPr lang="en-US" altLang="zh-CN" sz="1400" b="1" dirty="0">
                <a:solidFill>
                  <a:schemeClr val="accent1"/>
                </a:solidFill>
                <a:latin typeface="+mj-ea"/>
                <a:ea typeface="+mj-ea"/>
              </a:rPr>
              <a:t>otion</a:t>
            </a:r>
            <a:endParaRPr lang="en-US" altLang="zh-CN" sz="1400" b="1" dirty="0">
              <a:solidFill>
                <a:schemeClr val="accent1"/>
              </a:solidFill>
              <a:latin typeface="+mj-ea"/>
              <a:ea typeface="+mj-ea"/>
            </a:endParaRPr>
          </a:p>
        </p:txBody>
      </p:sp>
      <p:sp>
        <p:nvSpPr>
          <p:cNvPr id="129" name="任意多边形: 形状 128"/>
          <p:cNvSpPr/>
          <p:nvPr/>
        </p:nvSpPr>
        <p:spPr>
          <a:xfrm>
            <a:off x="1352125"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custDataLst>
              <p:tags r:id="rId1"/>
            </p:custDataLst>
          </p:nvPr>
        </p:nvSpPr>
        <p:spPr>
          <a:xfrm>
            <a:off x="594360" y="60515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Process</a:t>
            </a:r>
            <a:r>
              <a:rPr lang="zh-CN" altLang="en-US" sz="2200" b="1" dirty="0">
                <a:solidFill>
                  <a:schemeClr val="accent1"/>
                </a:solidFill>
                <a:latin typeface="+mj-ea"/>
                <a:ea typeface="+mj-ea"/>
              </a:rPr>
              <a:t>：</a:t>
            </a:r>
            <a:endParaRPr lang="zh-CN" altLang="en-US" sz="2200" b="1" dirty="0">
              <a:solidFill>
                <a:schemeClr val="accent1"/>
              </a:solidFill>
              <a:latin typeface="+mj-ea"/>
              <a:ea typeface="+mj-ea"/>
            </a:endParaRPr>
          </a:p>
          <a:p>
            <a:endParaRPr lang="zh-CN" altLang="en-US" sz="2200" b="1" dirty="0">
              <a:solidFill>
                <a:schemeClr val="accent1"/>
              </a:solidFill>
              <a:latin typeface="+mj-ea"/>
              <a:ea typeface="+mj-ea"/>
            </a:endParaRPr>
          </a:p>
        </p:txBody>
      </p:sp>
      <p:sp>
        <p:nvSpPr>
          <p:cNvPr id="5" name="文本框 4"/>
          <p:cNvSpPr txBox="1"/>
          <p:nvPr/>
        </p:nvSpPr>
        <p:spPr>
          <a:xfrm>
            <a:off x="414655" y="1109345"/>
            <a:ext cx="11362690" cy="3356610"/>
          </a:xfrm>
          <a:prstGeom prst="rect">
            <a:avLst/>
          </a:prstGeom>
          <a:noFill/>
        </p:spPr>
        <p:txBody>
          <a:bodyPr wrap="square" rtlCol="0">
            <a:noAutofit/>
          </a:bodyPr>
          <a:p>
            <a:r>
              <a:rPr lang="zh-CN" altLang="en-US"/>
              <a:t>Clip</a:t>
            </a:r>
            <a:r>
              <a:rPr lang="en-US" altLang="zh-CN"/>
              <a:t> : </a:t>
            </a:r>
            <a:r>
              <a:rPr lang="zh-CN" altLang="en-US"/>
              <a:t>a model developed by OpenAI  understand</a:t>
            </a:r>
            <a:r>
              <a:rPr lang="en-US" altLang="zh-CN"/>
              <a:t>ing</a:t>
            </a:r>
            <a:r>
              <a:rPr lang="zh-CN" altLang="en-US"/>
              <a:t> the relationship between </a:t>
            </a:r>
            <a:r>
              <a:rPr lang="zh-CN" altLang="en-US" b="1">
                <a:solidFill>
                  <a:schemeClr val="accent1"/>
                </a:solidFill>
                <a:effectLst>
                  <a:outerShdw blurRad="38100" dist="25400" dir="5400000" algn="ctr" rotWithShape="0">
                    <a:srgbClr val="6E747A">
                      <a:alpha val="43000"/>
                    </a:srgbClr>
                  </a:outerShdw>
                </a:effectLst>
              </a:rPr>
              <a:t>images and text</a:t>
            </a:r>
            <a:r>
              <a:rPr lang="en-US" altLang="zh-CN"/>
              <a:t>.</a:t>
            </a:r>
            <a:endParaRPr lang="zh-CN" altLang="en-US"/>
          </a:p>
          <a:p>
            <a:r>
              <a:rPr lang="zh-CN" altLang="en-US"/>
              <a:t>Specific Process:</a:t>
            </a:r>
            <a:endParaRPr lang="zh-CN" altLang="en-US"/>
          </a:p>
          <a:p>
            <a:r>
              <a:rPr lang="en-US" altLang="zh-CN"/>
              <a:t>1.</a:t>
            </a:r>
            <a:r>
              <a:rPr lang="zh-CN" altLang="en-US"/>
              <a:t>Text</a:t>
            </a:r>
            <a:r>
              <a:rPr lang="zh-CN" altLang="en-US" b="1">
                <a:solidFill>
                  <a:schemeClr val="accent1"/>
                </a:solidFill>
                <a:effectLst>
                  <a:outerShdw blurRad="38100" dist="25400" dir="5400000" algn="ctr" rotWithShape="0">
                    <a:srgbClr val="6E747A">
                      <a:alpha val="43000"/>
                    </a:srgbClr>
                  </a:outerShdw>
                </a:effectLst>
              </a:rPr>
              <a:t> Encoding</a:t>
            </a:r>
            <a:r>
              <a:rPr lang="zh-CN" altLang="en-US"/>
              <a:t>:</a:t>
            </a:r>
            <a:endParaRPr lang="zh-CN" altLang="en-US"/>
          </a:p>
          <a:p>
            <a:r>
              <a:rPr lang="zh-CN" altLang="en-US"/>
              <a:t>The input text description is processed by the text encoder of the CLIP  to generate a vector in the latent space. This vector  contains the semantic information of the text.</a:t>
            </a:r>
            <a:endParaRPr lang="zh-CN" altLang="en-US"/>
          </a:p>
          <a:p>
            <a:r>
              <a:rPr lang="en-US" altLang="zh-CN"/>
              <a:t>2.</a:t>
            </a:r>
            <a:r>
              <a:rPr lang="zh-CN" altLang="en-US"/>
              <a:t>Latent Space</a:t>
            </a:r>
            <a:r>
              <a:rPr lang="zh-CN" altLang="en-US" b="1">
                <a:solidFill>
                  <a:schemeClr val="accent1"/>
                </a:solidFill>
                <a:effectLst>
                  <a:outerShdw blurRad="38100" dist="25400" dir="5400000" algn="ctr" rotWithShape="0">
                    <a:srgbClr val="6E747A">
                      <a:alpha val="43000"/>
                    </a:srgbClr>
                  </a:outerShdw>
                </a:effectLst>
              </a:rPr>
              <a:t> Alignment</a:t>
            </a:r>
            <a:r>
              <a:rPr lang="zh-CN" altLang="en-US"/>
              <a:t>:</a:t>
            </a:r>
            <a:endParaRPr lang="zh-CN" altLang="en-US"/>
          </a:p>
          <a:p>
            <a:r>
              <a:rPr lang="zh-CN" altLang="en-US"/>
              <a:t>The latent space of the </a:t>
            </a:r>
            <a:r>
              <a:rPr lang="zh-CN" altLang="en-US" b="1">
                <a:solidFill>
                  <a:schemeClr val="accent1"/>
                </a:solidFill>
                <a:effectLst>
                  <a:outerShdw blurRad="38100" dist="25400" dir="5400000" algn="ctr" rotWithShape="0">
                    <a:srgbClr val="6E747A">
                      <a:alpha val="43000"/>
                    </a:srgbClr>
                  </a:outerShdw>
                </a:effectLst>
              </a:rPr>
              <a:t>Motion Autoencoder</a:t>
            </a:r>
            <a:r>
              <a:rPr lang="zh-CN" altLang="en-US"/>
              <a:t> is aligned with the latent space of the CLIP . </a:t>
            </a:r>
            <a:endParaRPr lang="zh-CN" altLang="en-US"/>
          </a:p>
          <a:p>
            <a:r>
              <a:rPr lang="en-US" altLang="zh-CN"/>
              <a:t>3.</a:t>
            </a:r>
            <a:r>
              <a:rPr lang="zh-CN" altLang="en-US"/>
              <a:t>Motion </a:t>
            </a:r>
            <a:r>
              <a:rPr lang="zh-CN" altLang="en-US" b="1">
                <a:solidFill>
                  <a:schemeClr val="accent1"/>
                </a:solidFill>
                <a:effectLst>
                  <a:outerShdw blurRad="38100" dist="25400" dir="5400000" algn="ctr" rotWithShape="0">
                    <a:srgbClr val="6E747A">
                      <a:alpha val="43000"/>
                    </a:srgbClr>
                  </a:outerShdw>
                </a:effectLst>
              </a:rPr>
              <a:t>Decoding</a:t>
            </a:r>
            <a:r>
              <a:rPr lang="zh-CN" altLang="en-US"/>
              <a:t>:</a:t>
            </a:r>
            <a:endParaRPr lang="zh-CN" altLang="en-US"/>
          </a:p>
          <a:p>
            <a:r>
              <a:rPr lang="en-US" altLang="zh-CN"/>
              <a:t>A</a:t>
            </a:r>
            <a:r>
              <a:rPr lang="zh-CN" altLang="en-US"/>
              <a:t>ligned latent space vectors are passed through the decoder of the Motion Autoencoder to generate the corresponding motion sequence. This motion sequence contains  information for each joint at each time step.</a:t>
            </a:r>
            <a:endParaRPr lang="zh-CN" altLang="en-US"/>
          </a:p>
        </p:txBody>
      </p:sp>
      <p:pic>
        <p:nvPicPr>
          <p:cNvPr id="6" name="图片 5"/>
          <p:cNvPicPr>
            <a:picLocks noChangeAspect="1"/>
          </p:cNvPicPr>
          <p:nvPr/>
        </p:nvPicPr>
        <p:blipFill>
          <a:blip r:embed="rId2"/>
          <a:stretch>
            <a:fillRect/>
          </a:stretch>
        </p:blipFill>
        <p:spPr>
          <a:xfrm>
            <a:off x="414655" y="4597400"/>
            <a:ext cx="5402580" cy="1938020"/>
          </a:xfrm>
          <a:prstGeom prst="rect">
            <a:avLst/>
          </a:prstGeom>
        </p:spPr>
      </p:pic>
      <p:pic>
        <p:nvPicPr>
          <p:cNvPr id="7" name="图片 1" descr="IMG_256"/>
          <p:cNvPicPr>
            <a:picLocks noChangeAspect="1"/>
          </p:cNvPicPr>
          <p:nvPr/>
        </p:nvPicPr>
        <p:blipFill>
          <a:blip r:embed="rId3"/>
          <a:stretch>
            <a:fillRect/>
          </a:stretch>
        </p:blipFill>
        <p:spPr>
          <a:xfrm>
            <a:off x="6716395" y="4636770"/>
            <a:ext cx="4614545" cy="168148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1235075" y="309245"/>
            <a:ext cx="1469390"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Text to M</a:t>
            </a:r>
            <a:r>
              <a:rPr lang="en-US" altLang="zh-CN" sz="1400" b="1" dirty="0">
                <a:solidFill>
                  <a:schemeClr val="accent1"/>
                </a:solidFill>
                <a:latin typeface="+mj-ea"/>
                <a:ea typeface="+mj-ea"/>
              </a:rPr>
              <a:t>otion</a:t>
            </a:r>
            <a:endParaRPr lang="en-US" altLang="zh-CN" sz="1400" b="1" dirty="0">
              <a:solidFill>
                <a:schemeClr val="accent1"/>
              </a:solidFill>
              <a:latin typeface="+mj-ea"/>
              <a:ea typeface="+mj-ea"/>
            </a:endParaRPr>
          </a:p>
        </p:txBody>
      </p:sp>
      <p:sp>
        <p:nvSpPr>
          <p:cNvPr id="129" name="任意多边形: 形状 128"/>
          <p:cNvSpPr/>
          <p:nvPr/>
        </p:nvSpPr>
        <p:spPr>
          <a:xfrm>
            <a:off x="1352125"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custDataLst>
              <p:tags r:id="rId1"/>
            </p:custDataLst>
          </p:nvPr>
        </p:nvSpPr>
        <p:spPr>
          <a:xfrm>
            <a:off x="594360" y="60515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stylization</a:t>
            </a:r>
            <a:endParaRPr lang="zh-CN" altLang="en-US" sz="2200" b="1" dirty="0">
              <a:solidFill>
                <a:schemeClr val="accent1"/>
              </a:solidFill>
              <a:latin typeface="+mj-ea"/>
              <a:ea typeface="+mj-ea"/>
            </a:endParaRPr>
          </a:p>
          <a:p>
            <a:endParaRPr lang="zh-CN" altLang="en-US" sz="2200" b="1" dirty="0">
              <a:solidFill>
                <a:schemeClr val="accent1"/>
              </a:solidFill>
              <a:latin typeface="+mj-ea"/>
              <a:ea typeface="+mj-ea"/>
            </a:endParaRPr>
          </a:p>
        </p:txBody>
      </p:sp>
      <p:sp>
        <p:nvSpPr>
          <p:cNvPr id="2" name="文本框 1"/>
          <p:cNvSpPr txBox="1"/>
          <p:nvPr/>
        </p:nvSpPr>
        <p:spPr>
          <a:xfrm>
            <a:off x="643255" y="1245235"/>
            <a:ext cx="10868025" cy="645160"/>
          </a:xfrm>
          <a:prstGeom prst="rect">
            <a:avLst/>
          </a:prstGeom>
          <a:noFill/>
        </p:spPr>
        <p:txBody>
          <a:bodyPr wrap="square" rtlCol="0">
            <a:spAutoFit/>
          </a:bodyPr>
          <a:p>
            <a:r>
              <a:rPr lang="en-US" altLang="zh-CN" b="1">
                <a:solidFill>
                  <a:schemeClr val="accent1"/>
                </a:solidFill>
                <a:effectLst>
                  <a:outerShdw blurRad="38100" dist="25400" dir="5400000" algn="ctr" rotWithShape="0">
                    <a:srgbClr val="6E747A">
                      <a:alpha val="43000"/>
                    </a:srgbClr>
                  </a:outerShdw>
                </a:effectLst>
              </a:rPr>
              <a:t>Style generation and Abstract language</a:t>
            </a:r>
            <a:r>
              <a:rPr lang="zh-CN" altLang="en-US" b="1">
                <a:solidFill>
                  <a:schemeClr val="accent1"/>
                </a:solidFill>
                <a:effectLst>
                  <a:outerShdw blurRad="38100" dist="25400" dir="5400000" algn="ctr" rotWithShape="0">
                    <a:srgbClr val="6E747A">
                      <a:alpha val="43000"/>
                    </a:srgbClr>
                  </a:outerShdw>
                </a:effectLst>
              </a:rPr>
              <a:t>:</a:t>
            </a:r>
            <a:endParaRPr lang="zh-CN" altLang="en-US" b="1">
              <a:solidFill>
                <a:schemeClr val="accent1"/>
              </a:solidFill>
              <a:effectLst>
                <a:outerShdw blurRad="38100" dist="25400" dir="5400000" algn="ctr" rotWithShape="0">
                  <a:srgbClr val="6E747A">
                    <a:alpha val="43000"/>
                  </a:srgbClr>
                </a:outerShdw>
              </a:effectLst>
            </a:endParaRPr>
          </a:p>
          <a:p>
            <a:endParaRPr lang="en-US" altLang="zh-CN"/>
          </a:p>
        </p:txBody>
      </p:sp>
      <p:cxnSp>
        <p:nvCxnSpPr>
          <p:cNvPr id="4" name="直接箭头连接符 3"/>
          <p:cNvCxnSpPr/>
          <p:nvPr/>
        </p:nvCxnSpPr>
        <p:spPr>
          <a:xfrm>
            <a:off x="2138680" y="3693795"/>
            <a:ext cx="0" cy="5257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774065" y="4281170"/>
            <a:ext cx="4382135" cy="645160"/>
          </a:xfrm>
          <a:prstGeom prst="rect">
            <a:avLst/>
          </a:prstGeom>
          <a:noFill/>
        </p:spPr>
        <p:txBody>
          <a:bodyPr wrap="square" rtlCol="0">
            <a:spAutoFit/>
          </a:bodyPr>
          <a:p>
            <a:r>
              <a:rPr lang="en-US" altLang="zh-CN" b="1">
                <a:solidFill>
                  <a:schemeClr val="accent1"/>
                </a:solidFill>
                <a:effectLst>
                  <a:outerShdw blurRad="38100" dist="25400" dir="5400000" algn="ctr" rotWithShape="0">
                    <a:srgbClr val="6E747A">
                      <a:alpha val="43000"/>
                    </a:srgbClr>
                  </a:outerShdw>
                </a:effectLst>
              </a:rPr>
              <a:t>Interpolation:</a:t>
            </a:r>
            <a:endParaRPr lang="en-US" altLang="zh-CN" b="1">
              <a:solidFill>
                <a:schemeClr val="accent1"/>
              </a:solidFill>
              <a:effectLst>
                <a:outerShdw blurRad="38100" dist="25400" dir="5400000" algn="ctr" rotWithShape="0">
                  <a:srgbClr val="6E747A">
                    <a:alpha val="43000"/>
                  </a:srgbClr>
                </a:outerShdw>
              </a:effectLst>
            </a:endParaRPr>
          </a:p>
          <a:p>
            <a:endParaRPr lang="en-US" altLang="zh-CN" b="1">
              <a:solidFill>
                <a:schemeClr val="tx1"/>
              </a:solidFill>
              <a:effectLst>
                <a:outerShdw blurRad="38100" dist="19050" dir="2700000" algn="tl" rotWithShape="0">
                  <a:schemeClr val="dk1">
                    <a:alpha val="40000"/>
                  </a:schemeClr>
                </a:outerShdw>
              </a:effectLst>
            </a:endParaRPr>
          </a:p>
        </p:txBody>
      </p:sp>
      <p:pic>
        <p:nvPicPr>
          <p:cNvPr id="5" name="图片 4" descr="interps"/>
          <p:cNvPicPr>
            <a:picLocks noChangeAspect="1"/>
          </p:cNvPicPr>
          <p:nvPr/>
        </p:nvPicPr>
        <p:blipFill>
          <a:blip r:embed="rId2"/>
          <a:stretch>
            <a:fillRect/>
          </a:stretch>
        </p:blipFill>
        <p:spPr>
          <a:xfrm>
            <a:off x="643255" y="1816100"/>
            <a:ext cx="4992370" cy="2150110"/>
          </a:xfrm>
          <a:prstGeom prst="rect">
            <a:avLst/>
          </a:prstGeom>
        </p:spPr>
      </p:pic>
      <p:pic>
        <p:nvPicPr>
          <p:cNvPr id="6" name="图片 5"/>
          <p:cNvPicPr/>
          <p:nvPr/>
        </p:nvPicPr>
        <p:blipFill>
          <a:blip r:embed="rId3"/>
        </p:blipFill>
        <p:spPr>
          <a:xfrm>
            <a:off x="6773545" y="1816100"/>
            <a:ext cx="4582795" cy="2076450"/>
          </a:xfrm>
          <a:prstGeom prst="rect">
            <a:avLst/>
          </a:prstGeom>
        </p:spPr>
      </p:pic>
      <p:sp>
        <p:nvSpPr>
          <p:cNvPr id="10" name="文本框 9"/>
          <p:cNvSpPr txBox="1"/>
          <p:nvPr/>
        </p:nvSpPr>
        <p:spPr>
          <a:xfrm>
            <a:off x="774065" y="4670425"/>
            <a:ext cx="5459095" cy="1198880"/>
          </a:xfrm>
          <a:prstGeom prst="rect">
            <a:avLst/>
          </a:prstGeom>
          <a:noFill/>
        </p:spPr>
        <p:txBody>
          <a:bodyPr wrap="square" rtlCol="0">
            <a:spAutoFit/>
          </a:bodyPr>
          <a:p>
            <a:r>
              <a:rPr lang="en-US" altLang="zh-CN"/>
              <a:t>1.Two latent codes yields </a:t>
            </a:r>
            <a:r>
              <a:rPr lang="en-US" altLang="zh-CN" b="1">
                <a:solidFill>
                  <a:schemeClr val="accent1"/>
                </a:solidFill>
                <a:effectLst>
                  <a:outerShdw blurRad="38100" dist="25400" dir="5400000" algn="ctr" rotWithShape="0">
                    <a:srgbClr val="6E747A">
                      <a:alpha val="43000"/>
                    </a:srgbClr>
                  </a:outerShdw>
                </a:effectLst>
              </a:rPr>
              <a:t>sematic transitions</a:t>
            </a:r>
            <a:r>
              <a:rPr lang="en-US" altLang="zh-CN"/>
              <a:t> between motions on time and space</a:t>
            </a:r>
            <a:endParaRPr lang="en-US" altLang="zh-CN"/>
          </a:p>
          <a:p>
            <a:r>
              <a:rPr lang="en-US" altLang="zh-CN"/>
              <a:t>2.</a:t>
            </a:r>
            <a:r>
              <a:rPr lang="en-US" altLang="zh-CN" b="1">
                <a:solidFill>
                  <a:schemeClr val="accent1"/>
                </a:solidFill>
                <a:effectLst>
                  <a:outerShdw blurRad="38100" dist="25400" dir="5400000" algn="ctr" rotWithShape="0">
                    <a:srgbClr val="6E747A">
                      <a:alpha val="43000"/>
                    </a:srgbClr>
                  </a:outerShdw>
                </a:effectLst>
              </a:rPr>
              <a:t>Smoothness</a:t>
            </a:r>
            <a:r>
              <a:rPr lang="en-US" altLang="zh-CN"/>
              <a:t> ——&gt; the targets :three transitions evenly sampled from the linear trajectory</a:t>
            </a:r>
            <a:endParaRPr lang="en-US" altLang="zh-CN"/>
          </a:p>
        </p:txBody>
      </p:sp>
      <p:sp>
        <p:nvSpPr>
          <p:cNvPr id="11" name="文本框 10"/>
          <p:cNvSpPr txBox="1"/>
          <p:nvPr/>
        </p:nvSpPr>
        <p:spPr>
          <a:xfrm>
            <a:off x="6773545" y="4219575"/>
            <a:ext cx="4382135" cy="922020"/>
          </a:xfrm>
          <a:prstGeom prst="rect">
            <a:avLst/>
          </a:prstGeom>
          <a:noFill/>
        </p:spPr>
        <p:txBody>
          <a:bodyPr wrap="square" rtlCol="0">
            <a:spAutoFit/>
          </a:bodyPr>
          <a:p>
            <a:r>
              <a:rPr lang="en-US" altLang="zh-CN" b="1">
                <a:solidFill>
                  <a:schemeClr val="accent1"/>
                </a:solidFill>
                <a:effectLst>
                  <a:outerShdw blurRad="38100" dist="25400" dir="5400000" algn="ctr" rotWithShape="0">
                    <a:srgbClr val="6E747A">
                      <a:alpha val="43000"/>
                    </a:srgbClr>
                  </a:outerShdw>
                </a:effectLst>
              </a:rPr>
              <a:t>Latent Edit:</a:t>
            </a:r>
            <a:endParaRPr lang="en-US" altLang="zh-CN" b="1">
              <a:solidFill>
                <a:schemeClr val="accent1"/>
              </a:solidFill>
              <a:effectLst>
                <a:outerShdw blurRad="38100" dist="25400" dir="5400000" algn="ctr" rotWithShape="0">
                  <a:srgbClr val="6E747A">
                    <a:alpha val="43000"/>
                  </a:srgbClr>
                </a:outerShdw>
              </a:effectLst>
            </a:endParaRPr>
          </a:p>
          <a:p>
            <a:r>
              <a:rPr lang="en-US" altLang="zh-CN" b="1">
                <a:solidFill>
                  <a:schemeClr val="accent1"/>
                </a:solidFill>
                <a:effectLst>
                  <a:outerShdw blurRad="38100" dist="25400" dir="5400000" algn="ctr" rotWithShape="0">
                    <a:srgbClr val="6E747A">
                      <a:alpha val="43000"/>
                    </a:srgbClr>
                  </a:outerShdw>
                </a:effectLst>
              </a:rPr>
              <a:t> </a:t>
            </a:r>
            <a:endParaRPr lang="en-US" altLang="zh-CN" b="1">
              <a:solidFill>
                <a:schemeClr val="accent1"/>
              </a:solidFill>
              <a:effectLst>
                <a:outerShdw blurRad="38100" dist="25400" dir="5400000" algn="ctr" rotWithShape="0">
                  <a:srgbClr val="6E747A">
                    <a:alpha val="43000"/>
                  </a:srgbClr>
                </a:outerShdw>
              </a:effectLst>
            </a:endParaRPr>
          </a:p>
          <a:p>
            <a:endParaRPr lang="en-US" altLang="zh-CN" b="1">
              <a:solidFill>
                <a:schemeClr val="tx1"/>
              </a:solidFill>
              <a:effectLst>
                <a:outerShdw blurRad="38100" dist="19050" dir="2700000" algn="tl" rotWithShape="0">
                  <a:schemeClr val="dk1">
                    <a:alpha val="40000"/>
                  </a:schemeClr>
                </a:outerShdw>
              </a:effectLst>
            </a:endParaRPr>
          </a:p>
        </p:txBody>
      </p:sp>
      <p:sp>
        <p:nvSpPr>
          <p:cNvPr id="14" name="文本框 13"/>
          <p:cNvSpPr txBox="1"/>
          <p:nvPr/>
        </p:nvSpPr>
        <p:spPr>
          <a:xfrm>
            <a:off x="6773545" y="4599305"/>
            <a:ext cx="5088255" cy="1476375"/>
          </a:xfrm>
          <a:prstGeom prst="rect">
            <a:avLst/>
          </a:prstGeom>
          <a:noFill/>
        </p:spPr>
        <p:txBody>
          <a:bodyPr wrap="square" rtlCol="0">
            <a:spAutoFit/>
          </a:bodyPr>
          <a:p>
            <a:r>
              <a:rPr lang="en-US" altLang="zh-CN"/>
              <a:t>latent space arithmetic to edit motion:  </a:t>
            </a:r>
            <a:r>
              <a:rPr lang="en-US" altLang="zh-CN" b="1">
                <a:solidFill>
                  <a:schemeClr val="accent1"/>
                </a:solidFill>
                <a:effectLst>
                  <a:outerShdw blurRad="38100" dist="25400" dir="5400000" algn="ctr" rotWithShape="0">
                    <a:srgbClr val="6E747A">
                      <a:alpha val="43000"/>
                    </a:srgbClr>
                  </a:outerShdw>
                </a:effectLst>
              </a:rPr>
              <a:t>motion compositionality</a:t>
            </a:r>
            <a:r>
              <a:rPr lang="en-US" altLang="zh-CN"/>
              <a:t> </a:t>
            </a:r>
            <a:endParaRPr lang="en-US" altLang="zh-CN"/>
          </a:p>
          <a:p>
            <a:r>
              <a:rPr lang="en-US" altLang="zh-CN"/>
              <a:t>eg:the upper body action can be decomposed from the lower body one, and recomposed with another lower body performance.</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1235075" y="309245"/>
            <a:ext cx="1469390"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Text to M</a:t>
            </a:r>
            <a:r>
              <a:rPr lang="en-US" altLang="zh-CN" sz="1400" b="1" dirty="0">
                <a:solidFill>
                  <a:schemeClr val="accent1"/>
                </a:solidFill>
                <a:latin typeface="+mj-ea"/>
                <a:ea typeface="+mj-ea"/>
              </a:rPr>
              <a:t>otion</a:t>
            </a:r>
            <a:endParaRPr lang="en-US" altLang="zh-CN" sz="1400" b="1" dirty="0">
              <a:solidFill>
                <a:schemeClr val="accent1"/>
              </a:solidFill>
              <a:latin typeface="+mj-ea"/>
              <a:ea typeface="+mj-ea"/>
            </a:endParaRPr>
          </a:p>
        </p:txBody>
      </p:sp>
      <p:sp>
        <p:nvSpPr>
          <p:cNvPr id="129" name="任意多边形: 形状 128"/>
          <p:cNvSpPr/>
          <p:nvPr/>
        </p:nvSpPr>
        <p:spPr>
          <a:xfrm>
            <a:off x="1352125"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custDataLst>
              <p:tags r:id="rId1"/>
            </p:custDataLst>
          </p:nvPr>
        </p:nvSpPr>
        <p:spPr>
          <a:xfrm>
            <a:off x="594360" y="60515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Training</a:t>
            </a:r>
            <a:r>
              <a:rPr lang="zh-CN" altLang="en-US" sz="2200" b="1" dirty="0">
                <a:solidFill>
                  <a:schemeClr val="accent1"/>
                </a:solidFill>
                <a:latin typeface="+mj-ea"/>
                <a:ea typeface="+mj-ea"/>
              </a:rPr>
              <a:t>：</a:t>
            </a:r>
            <a:endParaRPr lang="zh-CN" altLang="en-US" sz="2200" b="1" dirty="0">
              <a:solidFill>
                <a:schemeClr val="accent1"/>
              </a:solidFill>
              <a:latin typeface="+mj-ea"/>
              <a:ea typeface="+mj-ea"/>
            </a:endParaRPr>
          </a:p>
          <a:p>
            <a:endParaRPr lang="zh-CN" altLang="en-US" sz="2200" b="1" dirty="0">
              <a:solidFill>
                <a:schemeClr val="accent1"/>
              </a:solidFill>
              <a:latin typeface="+mj-ea"/>
              <a:ea typeface="+mj-ea"/>
            </a:endParaRPr>
          </a:p>
        </p:txBody>
      </p:sp>
      <p:sp>
        <p:nvSpPr>
          <p:cNvPr id="2" name="文本框 1"/>
          <p:cNvSpPr txBox="1"/>
          <p:nvPr/>
        </p:nvSpPr>
        <p:spPr>
          <a:xfrm>
            <a:off x="643255" y="1245235"/>
            <a:ext cx="10868025" cy="860425"/>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rPr>
              <a:t>Data Preparation:</a:t>
            </a:r>
            <a:endParaRPr lang="zh-CN" altLang="en-US" b="1">
              <a:solidFill>
                <a:schemeClr val="accent1"/>
              </a:solidFill>
              <a:effectLst>
                <a:outerShdw blurRad="38100" dist="25400" dir="5400000" algn="ctr" rotWithShape="0">
                  <a:srgbClr val="6E747A">
                    <a:alpha val="43000"/>
                  </a:srgbClr>
                </a:outerShdw>
              </a:effectLst>
            </a:endParaRPr>
          </a:p>
          <a:p>
            <a:r>
              <a:rPr lang="zh-CN" altLang="en-US" sz="1600"/>
              <a:t>Use action datasets with text descriptions</a:t>
            </a:r>
            <a:r>
              <a:rPr lang="en-US" altLang="zh-CN" sz="1600"/>
              <a:t>:</a:t>
            </a:r>
            <a:r>
              <a:rPr lang="zh-CN" altLang="en-US" sz="1600"/>
              <a:t>  KIT dataset and  BABEL dataset.  </a:t>
            </a:r>
            <a:r>
              <a:rPr lang="en-US" altLang="zh-CN" sz="1600"/>
              <a:t>[M</a:t>
            </a:r>
            <a:r>
              <a:rPr lang="zh-CN" altLang="en-US" sz="1600"/>
              <a:t>otion sequences and their corresponding text descriptions.</a:t>
            </a:r>
            <a:r>
              <a:rPr lang="en-US" altLang="zh-CN" sz="1600"/>
              <a:t>]</a:t>
            </a:r>
            <a:endParaRPr lang="en-US" altLang="zh-CN" sz="1600"/>
          </a:p>
        </p:txBody>
      </p:sp>
      <p:pic>
        <p:nvPicPr>
          <p:cNvPr id="3" name="图片 2"/>
          <p:cNvPicPr/>
          <p:nvPr/>
        </p:nvPicPr>
        <p:blipFill>
          <a:blip r:embed="rId2"/>
        </p:blipFill>
        <p:spPr>
          <a:xfrm>
            <a:off x="774065" y="2320925"/>
            <a:ext cx="3842385" cy="1193800"/>
          </a:xfrm>
          <a:prstGeom prst="rect">
            <a:avLst/>
          </a:prstGeom>
        </p:spPr>
      </p:pic>
      <p:cxnSp>
        <p:nvCxnSpPr>
          <p:cNvPr id="4" name="直接箭头连接符 3"/>
          <p:cNvCxnSpPr/>
          <p:nvPr/>
        </p:nvCxnSpPr>
        <p:spPr>
          <a:xfrm>
            <a:off x="2138680" y="3693795"/>
            <a:ext cx="31115" cy="4083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774065" y="4281170"/>
            <a:ext cx="10267315" cy="1599565"/>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rPr>
              <a:t>Joint Training:</a:t>
            </a:r>
            <a:endParaRPr lang="zh-CN" altLang="en-US" b="1">
              <a:solidFill>
                <a:schemeClr val="accent1"/>
              </a:solidFill>
              <a:effectLst>
                <a:outerShdw blurRad="38100" dist="25400" dir="5400000" algn="ctr" rotWithShape="0">
                  <a:srgbClr val="6E747A">
                    <a:alpha val="43000"/>
                  </a:srgbClr>
                </a:outerShdw>
              </a:effectLst>
            </a:endParaRPr>
          </a:p>
          <a:p>
            <a:r>
              <a:rPr lang="zh-CN" altLang="en-US" sz="1600"/>
              <a:t>Simultaneously train the Motion Autoencoder and the CLIP model to align their latent spaces. </a:t>
            </a:r>
            <a:r>
              <a:rPr lang="en-US" altLang="zh-CN" sz="1600"/>
              <a:t>A</a:t>
            </a:r>
            <a:r>
              <a:rPr lang="zh-CN" altLang="en-US" sz="1600"/>
              <a:t>lignment is achieved by </a:t>
            </a:r>
            <a:r>
              <a:rPr lang="zh-CN" altLang="en-US" sz="1600" b="1">
                <a:solidFill>
                  <a:schemeClr val="accent1"/>
                </a:solidFill>
                <a:effectLst>
                  <a:outerShdw blurRad="38100" dist="25400" dir="5400000" algn="ctr" rotWithShape="0">
                    <a:srgbClr val="6E747A">
                      <a:alpha val="43000"/>
                    </a:srgbClr>
                  </a:outerShdw>
                </a:effectLst>
              </a:rPr>
              <a:t>minimizing</a:t>
            </a:r>
            <a:r>
              <a:rPr lang="zh-CN" altLang="en-US" sz="1600"/>
              <a:t> the distance between the latent representations of </a:t>
            </a:r>
            <a:r>
              <a:rPr lang="zh-CN" altLang="en-US" sz="1600" b="1">
                <a:solidFill>
                  <a:schemeClr val="accent1"/>
                </a:solidFill>
                <a:effectLst>
                  <a:outerShdw blurRad="38100" dist="25400" dir="5400000" algn="ctr" rotWithShape="0">
                    <a:srgbClr val="6E747A">
                      <a:alpha val="43000"/>
                    </a:srgbClr>
                  </a:outerShdw>
                </a:effectLst>
              </a:rPr>
              <a:t>text</a:t>
            </a:r>
            <a:r>
              <a:rPr lang="zh-CN" altLang="en-US" sz="1600"/>
              <a:t> and the </a:t>
            </a:r>
            <a:r>
              <a:rPr lang="zh-CN" altLang="en-US" sz="1600" b="1">
                <a:solidFill>
                  <a:schemeClr val="accent1"/>
                </a:solidFill>
                <a:effectLst>
                  <a:outerShdw blurRad="38100" dist="25400" dir="5400000" algn="ctr" rotWithShape="0">
                    <a:srgbClr val="6E747A">
                      <a:alpha val="43000"/>
                    </a:srgbClr>
                  </a:outerShdw>
                </a:effectLst>
              </a:rPr>
              <a:t>motion</a:t>
            </a:r>
            <a:r>
              <a:rPr lang="zh-CN" altLang="en-US" sz="1600"/>
              <a:t> sequences.</a:t>
            </a:r>
            <a:endParaRPr lang="zh-CN" altLang="en-US" sz="1600"/>
          </a:p>
          <a:p>
            <a:r>
              <a:rPr lang="en-US" altLang="zh-CN" sz="1600"/>
              <a:t>L</a:t>
            </a:r>
            <a:r>
              <a:rPr lang="zh-CN" altLang="en-US" sz="1600"/>
              <a:t>oss function</a:t>
            </a:r>
            <a:r>
              <a:rPr lang="en-US" altLang="zh-CN" sz="1600"/>
              <a:t>:</a:t>
            </a:r>
            <a:r>
              <a:rPr lang="zh-CN" altLang="en-US" sz="1600"/>
              <a:t>  motion reconstruction loss (ensuring that the decoded motion sequence </a:t>
            </a:r>
            <a:r>
              <a:rPr lang="zh-CN" altLang="en-US" sz="1600" b="1">
                <a:solidFill>
                  <a:schemeClr val="accent1"/>
                </a:solidFill>
                <a:effectLst>
                  <a:outerShdw blurRad="38100" dist="25400" dir="5400000" algn="ctr" rotWithShape="0">
                    <a:srgbClr val="6E747A">
                      <a:alpha val="43000"/>
                    </a:srgbClr>
                  </a:outerShdw>
                </a:effectLst>
              </a:rPr>
              <a:t>matches the real</a:t>
            </a:r>
            <a:r>
              <a:rPr lang="zh-CN" altLang="en-US" sz="1600"/>
              <a:t> motion sequence) and the alignment loss (ensuring that the representations of </a:t>
            </a:r>
            <a:r>
              <a:rPr lang="zh-CN" altLang="en-US" sz="1600" b="1">
                <a:solidFill>
                  <a:schemeClr val="accent1"/>
                </a:solidFill>
                <a:effectLst>
                  <a:outerShdw blurRad="38100" dist="25400" dir="5400000" algn="ctr" rotWithShape="0">
                    <a:srgbClr val="6E747A">
                      <a:alpha val="43000"/>
                    </a:srgbClr>
                  </a:outerShdw>
                </a:effectLst>
              </a:rPr>
              <a:t>text and motion are close</a:t>
            </a:r>
            <a:r>
              <a:rPr lang="zh-CN" altLang="en-US" sz="1600"/>
              <a:t> in the latent space).</a:t>
            </a:r>
            <a:endParaRPr lang="zh-CN" altLang="en-US" sz="1600"/>
          </a:p>
        </p:txBody>
      </p:sp>
      <p:cxnSp>
        <p:nvCxnSpPr>
          <p:cNvPr id="8" name="直接箭头连接符 7"/>
          <p:cNvCxnSpPr/>
          <p:nvPr/>
        </p:nvCxnSpPr>
        <p:spPr>
          <a:xfrm flipV="1">
            <a:off x="8086090" y="3749675"/>
            <a:ext cx="519430" cy="8712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7678420" y="2550795"/>
            <a:ext cx="4064000" cy="1198880"/>
          </a:xfrm>
          <a:prstGeom prst="rect">
            <a:avLst/>
          </a:prstGeom>
          <a:noFill/>
        </p:spPr>
        <p:txBody>
          <a:bodyPr wrap="square" rtlCol="0">
            <a:spAutoFit/>
          </a:bodyPr>
          <a:p>
            <a:r>
              <a:rPr lang="en-US" altLang="zh-CN"/>
              <a:t>somthing </a:t>
            </a:r>
            <a:r>
              <a:rPr lang="en-US" altLang="zh-CN">
                <a:solidFill>
                  <a:srgbClr val="FF0000"/>
                </a:solidFill>
              </a:rPr>
              <a:t>wrong</a:t>
            </a:r>
            <a:r>
              <a:rPr lang="en-US" altLang="zh-CN"/>
              <a:t>: When I increase the number of time I traverse the data set to 500, I find that out put motion becomes </a:t>
            </a:r>
            <a:r>
              <a:rPr lang="en-US" altLang="zh-CN"/>
              <a:t>stationary.</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1235075" y="309245"/>
            <a:ext cx="1469390"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Text to M</a:t>
            </a:r>
            <a:r>
              <a:rPr lang="en-US" altLang="zh-CN" sz="1400" b="1" dirty="0">
                <a:solidFill>
                  <a:schemeClr val="accent1"/>
                </a:solidFill>
                <a:latin typeface="+mj-ea"/>
                <a:ea typeface="+mj-ea"/>
              </a:rPr>
              <a:t>otion</a:t>
            </a:r>
            <a:endParaRPr lang="en-US" altLang="zh-CN" sz="1400" b="1" dirty="0">
              <a:solidFill>
                <a:schemeClr val="accent1"/>
              </a:solidFill>
              <a:latin typeface="+mj-ea"/>
              <a:ea typeface="+mj-ea"/>
            </a:endParaRPr>
          </a:p>
        </p:txBody>
      </p:sp>
      <p:sp>
        <p:nvSpPr>
          <p:cNvPr id="129" name="任意多边形: 形状 128"/>
          <p:cNvSpPr/>
          <p:nvPr/>
        </p:nvSpPr>
        <p:spPr>
          <a:xfrm>
            <a:off x="1352125"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custDataLst>
              <p:tags r:id="rId1"/>
            </p:custDataLst>
          </p:nvPr>
        </p:nvSpPr>
        <p:spPr>
          <a:xfrm>
            <a:off x="594360" y="60515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Evaluation</a:t>
            </a:r>
            <a:endParaRPr lang="en-US" altLang="zh-CN" sz="2200" b="1" dirty="0">
              <a:solidFill>
                <a:schemeClr val="accent1"/>
              </a:solidFill>
              <a:latin typeface="+mj-ea"/>
              <a:ea typeface="+mj-ea"/>
            </a:endParaRPr>
          </a:p>
        </p:txBody>
      </p:sp>
      <p:pic>
        <p:nvPicPr>
          <p:cNvPr id="3" name="图片 2"/>
          <p:cNvPicPr/>
          <p:nvPr/>
        </p:nvPicPr>
        <p:blipFill>
          <a:blip r:embed="rId2"/>
        </p:blipFill>
        <p:spPr>
          <a:xfrm>
            <a:off x="941070" y="4487545"/>
            <a:ext cx="5096510" cy="2255520"/>
          </a:xfrm>
          <a:prstGeom prst="rect">
            <a:avLst/>
          </a:prstGeom>
        </p:spPr>
      </p:pic>
      <p:sp>
        <p:nvSpPr>
          <p:cNvPr id="8" name="文本框 7"/>
          <p:cNvSpPr txBox="1"/>
          <p:nvPr/>
        </p:nvSpPr>
        <p:spPr>
          <a:xfrm>
            <a:off x="520065" y="1064895"/>
            <a:ext cx="6901180" cy="645160"/>
          </a:xfrm>
          <a:prstGeom prst="rect">
            <a:avLst/>
          </a:prstGeom>
          <a:noFill/>
        </p:spPr>
        <p:txBody>
          <a:bodyPr wrap="square" rtlCol="0">
            <a:spAutoFit/>
          </a:bodyPr>
          <a:p>
            <a:pPr indent="457200"/>
            <a:r>
              <a:rPr lang="zh-CN" altLang="en-US"/>
              <a:t>We compared our output</a:t>
            </a:r>
            <a:r>
              <a:rPr lang="en-US" altLang="zh-CN"/>
              <a:t> result </a:t>
            </a:r>
            <a:r>
              <a:rPr lang="zh-CN" altLang="en-US"/>
              <a:t>on the KIT dataset with real </a:t>
            </a:r>
            <a:r>
              <a:rPr lang="en-US" altLang="zh-CN"/>
              <a:t>motions</a:t>
            </a:r>
            <a:r>
              <a:rPr lang="zh-CN" altLang="en-US"/>
              <a:t>, Dance2motion, and Text2Gesture.</a:t>
            </a:r>
            <a:endParaRPr lang="zh-CN" altLang="en-US"/>
          </a:p>
        </p:txBody>
      </p:sp>
      <p:pic>
        <p:nvPicPr>
          <p:cNvPr id="9" name="图片 8" descr="t2msamples"/>
          <p:cNvPicPr>
            <a:picLocks noChangeAspect="1"/>
          </p:cNvPicPr>
          <p:nvPr/>
        </p:nvPicPr>
        <p:blipFill>
          <a:blip r:embed="rId3"/>
          <a:stretch>
            <a:fillRect/>
          </a:stretch>
        </p:blipFill>
        <p:spPr>
          <a:xfrm>
            <a:off x="7844790" y="1064895"/>
            <a:ext cx="4347210" cy="4710430"/>
          </a:xfrm>
          <a:prstGeom prst="rect">
            <a:avLst/>
          </a:prstGeom>
        </p:spPr>
      </p:pic>
      <p:sp>
        <p:nvSpPr>
          <p:cNvPr id="12" name="文本框 11"/>
          <p:cNvSpPr txBox="1"/>
          <p:nvPr/>
        </p:nvSpPr>
        <p:spPr>
          <a:xfrm>
            <a:off x="594360" y="1751330"/>
            <a:ext cx="7250430" cy="2338070"/>
          </a:xfrm>
          <a:prstGeom prst="rect">
            <a:avLst/>
          </a:prstGeom>
          <a:noFill/>
        </p:spPr>
        <p:txBody>
          <a:bodyPr wrap="square" rtlCol="0">
            <a:spAutoFit/>
          </a:bodyPr>
          <a:p>
            <a:r>
              <a:rPr lang="zh-CN" altLang="en-US" sz="2000" b="1">
                <a:solidFill>
                  <a:schemeClr val="accent1"/>
                </a:solidFill>
                <a:effectLst>
                  <a:outerShdw blurRad="38100" dist="25400" dir="5400000" algn="ctr" rotWithShape="0">
                    <a:srgbClr val="6E747A">
                      <a:alpha val="43000"/>
                    </a:srgbClr>
                  </a:outerShdw>
                </a:effectLst>
              </a:rPr>
              <a:t>Metrics</a:t>
            </a:r>
            <a:r>
              <a:rPr lang="zh-CN" altLang="en-US" sz="2000" b="1"/>
              <a:t>:</a:t>
            </a:r>
            <a:br>
              <a:rPr lang="zh-CN" altLang="en-US" b="1"/>
            </a:br>
            <a:r>
              <a:rPr lang="zh-CN" altLang="en-US" b="1">
                <a:solidFill>
                  <a:schemeClr val="accent1"/>
                </a:solidFill>
                <a:effectLst>
                  <a:outerShdw blurRad="38100" dist="25400" dir="5400000" algn="ctr" rotWithShape="0">
                    <a:srgbClr val="6E747A">
                      <a:alpha val="43000"/>
                    </a:srgbClr>
                  </a:outerShdw>
                </a:effectLst>
              </a:rPr>
              <a:t>FID:</a:t>
            </a:r>
            <a:r>
              <a:rPr lang="zh-CN" altLang="en-US">
                <a:solidFill>
                  <a:schemeClr val="accent1"/>
                </a:solidFill>
                <a:effectLst>
                  <a:outerShdw blurRad="38100" dist="25400" dir="5400000" algn="ctr" rotWithShape="0">
                    <a:srgbClr val="6E747A">
                      <a:alpha val="43000"/>
                    </a:srgbClr>
                  </a:outerShdw>
                </a:effectLst>
              </a:rPr>
              <a:t> </a:t>
            </a:r>
            <a:r>
              <a:t>Using a pre-trained motion encoder, the performance of the generative model is measured by comparing the distance between the generated </a:t>
            </a:r>
            <a:r>
              <a:rPr lang="en-US"/>
              <a:t>motion</a:t>
            </a:r>
            <a:r>
              <a:t> and the real </a:t>
            </a:r>
            <a:r>
              <a:rPr lang="en-US"/>
              <a:t>motion</a:t>
            </a:r>
            <a:r>
              <a:t>.</a:t>
            </a:r>
          </a:p>
          <a:p>
            <a:br>
              <a:rPr lang="zh-CN" altLang="en-US"/>
            </a:br>
            <a:r>
              <a:rPr lang="en-US" altLang="zh-CN" b="1">
                <a:solidFill>
                  <a:schemeClr val="accent1"/>
                </a:solidFill>
                <a:effectLst>
                  <a:outerShdw blurRad="38100" dist="25400" dir="5400000" algn="ctr" rotWithShape="0">
                    <a:srgbClr val="6E747A">
                      <a:alpha val="43000"/>
                    </a:srgbClr>
                  </a:outerShdw>
                </a:effectLst>
              </a:rPr>
              <a:t>Pr</a:t>
            </a:r>
            <a:r>
              <a:rPr lang="en-US" altLang="zh-CN" b="1">
                <a:solidFill>
                  <a:schemeClr val="accent1"/>
                </a:solidFill>
                <a:effectLst>
                  <a:outerShdw blurRad="38100" dist="25400" dir="5400000" algn="ctr" rotWithShape="0">
                    <a:srgbClr val="6E747A">
                      <a:alpha val="43000"/>
                    </a:srgbClr>
                  </a:outerShdw>
                </a:effectLst>
              </a:rPr>
              <a:t>ecision:</a:t>
            </a:r>
            <a:r>
              <a:rPr lang="en-US" altLang="zh-CN"/>
              <a:t>For each pair of generated sequences and description texts, 31 other prompts are randomly selected from the test set. The average precision is calculated using a pre-trained contrastive model.</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32"/>
          <p:cNvSpPr txBox="1"/>
          <p:nvPr/>
        </p:nvSpPr>
        <p:spPr>
          <a:xfrm>
            <a:off x="1235075" y="309245"/>
            <a:ext cx="1469390" cy="215265"/>
          </a:xfrm>
          <a:prstGeom prst="rect">
            <a:avLst/>
          </a:prstGeom>
          <a:noFill/>
        </p:spPr>
        <p:txBody>
          <a:bodyPr wrap="square" lIns="0" tIns="0" rIns="0" bIns="0" rtlCol="0">
            <a:spAutoFit/>
          </a:bodyPr>
          <a:lstStyle/>
          <a:p>
            <a:pPr algn="ctr"/>
            <a:r>
              <a:rPr lang="en-US" altLang="zh-CN" sz="1400" b="1" dirty="0">
                <a:solidFill>
                  <a:schemeClr val="accent1"/>
                </a:solidFill>
                <a:latin typeface="+mj-ea"/>
                <a:ea typeface="+mj-ea"/>
              </a:rPr>
              <a:t>Text to M</a:t>
            </a:r>
            <a:r>
              <a:rPr lang="en-US" altLang="zh-CN" sz="1400" b="1" dirty="0">
                <a:solidFill>
                  <a:schemeClr val="accent1"/>
                </a:solidFill>
                <a:latin typeface="+mj-ea"/>
                <a:ea typeface="+mj-ea"/>
              </a:rPr>
              <a:t>otion</a:t>
            </a:r>
            <a:endParaRPr lang="en-US" altLang="zh-CN" sz="1400" b="1" dirty="0">
              <a:solidFill>
                <a:schemeClr val="accent1"/>
              </a:solidFill>
              <a:latin typeface="+mj-ea"/>
              <a:ea typeface="+mj-ea"/>
            </a:endParaRPr>
          </a:p>
        </p:txBody>
      </p:sp>
      <p:sp>
        <p:nvSpPr>
          <p:cNvPr id="129" name="任意多边形: 形状 128"/>
          <p:cNvSpPr/>
          <p:nvPr/>
        </p:nvSpPr>
        <p:spPr>
          <a:xfrm>
            <a:off x="1352125" y="0"/>
            <a:ext cx="1084794" cy="228600"/>
          </a:xfrm>
          <a:custGeom>
            <a:avLst/>
            <a:gdLst>
              <a:gd name="connsiteX0" fmla="*/ 0 w 1084794"/>
              <a:gd name="connsiteY0" fmla="*/ 0 h 228600"/>
              <a:gd name="connsiteX1" fmla="*/ 1084794 w 1084794"/>
              <a:gd name="connsiteY1" fmla="*/ 0 h 228600"/>
              <a:gd name="connsiteX2" fmla="*/ 1079866 w 1084794"/>
              <a:gd name="connsiteY2" fmla="*/ 5974 h 228600"/>
              <a:gd name="connsiteX3" fmla="*/ 542397 w 1084794"/>
              <a:gd name="connsiteY3" fmla="*/ 228600 h 228600"/>
              <a:gd name="connsiteX4" fmla="*/ 4929 w 1084794"/>
              <a:gd name="connsiteY4" fmla="*/ 5974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794" h="228600">
                <a:moveTo>
                  <a:pt x="0" y="0"/>
                </a:moveTo>
                <a:lnTo>
                  <a:pt x="1084794" y="0"/>
                </a:lnTo>
                <a:lnTo>
                  <a:pt x="1079866" y="5974"/>
                </a:lnTo>
                <a:cubicBezTo>
                  <a:pt x="942316" y="143524"/>
                  <a:pt x="752292" y="228600"/>
                  <a:pt x="542397" y="228600"/>
                </a:cubicBezTo>
                <a:cubicBezTo>
                  <a:pt x="332503" y="228600"/>
                  <a:pt x="142479" y="143524"/>
                  <a:pt x="4929" y="597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1" name="组合 130"/>
          <p:cNvGrpSpPr/>
          <p:nvPr/>
        </p:nvGrpSpPr>
        <p:grpSpPr>
          <a:xfrm rot="10800000">
            <a:off x="295235" y="731599"/>
            <a:ext cx="224869" cy="238023"/>
            <a:chOff x="2899687" y="872728"/>
            <a:chExt cx="224869" cy="238023"/>
          </a:xfrm>
        </p:grpSpPr>
        <p:sp>
          <p:nvSpPr>
            <p:cNvPr id="132" name="椭圆 131"/>
            <p:cNvSpPr/>
            <p:nvPr/>
          </p:nvSpPr>
          <p:spPr>
            <a:xfrm>
              <a:off x="2959324" y="945519"/>
              <a:ext cx="165232" cy="1652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899687" y="872728"/>
              <a:ext cx="84796" cy="84796"/>
            </a:xfrm>
            <a:prstGeom prst="ellipse">
              <a:avLst/>
            </a:prstGeom>
            <a:solidFill>
              <a:schemeClr val="bg1"/>
            </a:solidFill>
            <a:ln>
              <a:solidFill>
                <a:srgbClr val="035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custDataLst>
              <p:tags r:id="rId1"/>
            </p:custDataLst>
          </p:nvPr>
        </p:nvSpPr>
        <p:spPr>
          <a:xfrm>
            <a:off x="594360" y="605155"/>
            <a:ext cx="4315460" cy="418465"/>
          </a:xfrm>
          <a:custGeom>
            <a:avLst/>
            <a:gdLst>
              <a:gd name="connsiteX0" fmla="*/ 0 w 1526026"/>
              <a:gd name="connsiteY0" fmla="*/ 0 h 492443"/>
              <a:gd name="connsiteX1" fmla="*/ 1526026 w 1526026"/>
              <a:gd name="connsiteY1" fmla="*/ 0 h 492443"/>
              <a:gd name="connsiteX2" fmla="*/ 1526026 w 1526026"/>
              <a:gd name="connsiteY2" fmla="*/ 492443 h 492443"/>
              <a:gd name="connsiteX3" fmla="*/ 0 w 1526026"/>
              <a:gd name="connsiteY3" fmla="*/ 492443 h 492443"/>
            </a:gdLst>
            <a:ahLst/>
            <a:cxnLst>
              <a:cxn ang="0">
                <a:pos x="connsiteX0" y="connsiteY0"/>
              </a:cxn>
              <a:cxn ang="0">
                <a:pos x="connsiteX1" y="connsiteY1"/>
              </a:cxn>
              <a:cxn ang="0">
                <a:pos x="connsiteX2" y="connsiteY2"/>
              </a:cxn>
              <a:cxn ang="0">
                <a:pos x="connsiteX3" y="connsiteY3"/>
              </a:cxn>
            </a:cxnLst>
            <a:rect l="l" t="t" r="r" b="b"/>
            <a:pathLst>
              <a:path w="1526026" h="492443">
                <a:moveTo>
                  <a:pt x="0" y="0"/>
                </a:moveTo>
                <a:lnTo>
                  <a:pt x="1526026" y="0"/>
                </a:lnTo>
                <a:lnTo>
                  <a:pt x="1526026" y="492443"/>
                </a:lnTo>
                <a:lnTo>
                  <a:pt x="0" y="492443"/>
                </a:lnTo>
                <a:close/>
              </a:path>
            </a:pathLst>
          </a:custGeom>
          <a:noFill/>
        </p:spPr>
        <p:txBody>
          <a:bodyPr wrap="square" rtlCol="0">
            <a:noAutofit/>
          </a:bodyPr>
          <a:p>
            <a:r>
              <a:rPr lang="en-US" altLang="zh-CN" sz="2200" b="1" dirty="0">
                <a:solidFill>
                  <a:schemeClr val="accent1"/>
                </a:solidFill>
                <a:latin typeface="+mj-ea"/>
                <a:ea typeface="+mj-ea"/>
              </a:rPr>
              <a:t>Position To Rotation</a:t>
            </a:r>
            <a:endParaRPr lang="en-US" altLang="zh-CN" sz="2200" b="1" dirty="0">
              <a:solidFill>
                <a:schemeClr val="accent1"/>
              </a:solidFill>
              <a:latin typeface="+mj-ea"/>
              <a:ea typeface="+mj-ea"/>
            </a:endParaRPr>
          </a:p>
        </p:txBody>
      </p:sp>
      <p:sp>
        <p:nvSpPr>
          <p:cNvPr id="2" name="文本框 1"/>
          <p:cNvSpPr txBox="1"/>
          <p:nvPr/>
        </p:nvSpPr>
        <p:spPr>
          <a:xfrm>
            <a:off x="594360" y="1269365"/>
            <a:ext cx="6885305" cy="1198880"/>
          </a:xfrm>
          <a:prstGeom prst="rect">
            <a:avLst/>
          </a:prstGeom>
          <a:noFill/>
        </p:spPr>
        <p:txBody>
          <a:bodyPr wrap="square" rtlCol="0">
            <a:spAutoFit/>
          </a:bodyPr>
          <a:p>
            <a:r>
              <a:rPr lang="en-US" altLang="zh-CN"/>
              <a:t>    </a:t>
            </a:r>
            <a:r>
              <a:rPr lang="zh-CN" altLang="en-US"/>
              <a:t>Because </a:t>
            </a:r>
            <a:r>
              <a:rPr lang="en-US" altLang="zh-CN"/>
              <a:t>the</a:t>
            </a:r>
            <a:r>
              <a:rPr lang="zh-CN" altLang="en-US"/>
              <a:t> motion GIFs are drawn based on joint coordinate information, </a:t>
            </a:r>
            <a:r>
              <a:rPr lang="en-US" altLang="zh-CN"/>
              <a:t>but </a:t>
            </a:r>
            <a:r>
              <a:rPr lang="zh-CN" altLang="en-US"/>
              <a:t>in Unity the SMPL model requires joint rotation angles</a:t>
            </a:r>
            <a:r>
              <a:rPr lang="en-US" altLang="zh-CN"/>
              <a:t>.So</a:t>
            </a:r>
            <a:r>
              <a:rPr lang="zh-CN" altLang="en-US"/>
              <a:t> it is necessary to convert the position information into rotation information.</a:t>
            </a:r>
            <a:endParaRPr lang="zh-CN" altLang="en-US"/>
          </a:p>
        </p:txBody>
      </p:sp>
      <p:sp>
        <p:nvSpPr>
          <p:cNvPr id="5" name="文本框 4"/>
          <p:cNvSpPr txBox="1"/>
          <p:nvPr/>
        </p:nvSpPr>
        <p:spPr>
          <a:xfrm>
            <a:off x="594360" y="2928620"/>
            <a:ext cx="6885305" cy="1476375"/>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rPr>
              <a:t>kinematic chains</a:t>
            </a:r>
            <a:endParaRPr lang="zh-CN" altLang="en-US" b="1">
              <a:solidFill>
                <a:schemeClr val="accent1"/>
              </a:solidFill>
              <a:effectLst>
                <a:outerShdw blurRad="38100" dist="25400" dir="5400000" algn="ctr" rotWithShape="0">
                  <a:srgbClr val="6E747A">
                    <a:alpha val="43000"/>
                  </a:srgbClr>
                </a:outerShdw>
              </a:effectLst>
            </a:endParaRPr>
          </a:p>
          <a:p>
            <a:r>
              <a:rPr lang="zh-CN" altLang="en-US" b="1">
                <a:solidFill>
                  <a:schemeClr val="accent1"/>
                </a:solidFill>
                <a:effectLst>
                  <a:outerShdw blurRad="38100" dist="25400" dir="5400000" algn="ctr" rotWithShape="0">
                    <a:srgbClr val="6E747A">
                      <a:alpha val="43000"/>
                    </a:srgbClr>
                  </a:outerShdw>
                </a:effectLst>
              </a:rPr>
              <a:t> </a:t>
            </a:r>
            <a:r>
              <a:rPr lang="en-US" altLang="zh-CN" b="1">
                <a:solidFill>
                  <a:schemeClr val="accent1"/>
                </a:solidFill>
                <a:effectLst>
                  <a:outerShdw blurRad="38100" dist="25400" dir="5400000" algn="ctr" rotWithShape="0">
                    <a:srgbClr val="6E747A">
                      <a:alpha val="43000"/>
                    </a:srgbClr>
                  </a:outerShdw>
                </a:effectLst>
              </a:rPr>
              <a:t>   </a:t>
            </a:r>
            <a:r>
              <a:rPr lang="zh-CN" altLang="en-US"/>
              <a:t>We can use kinematic chains to understand the dependencies between joints, and thereby obtain the vector information of each joint. </a:t>
            </a:r>
            <a:r>
              <a:rPr lang="en-US" altLang="zh-CN"/>
              <a:t>So, we can get </a:t>
            </a:r>
            <a:r>
              <a:rPr lang="zh-CN" altLang="en-US">
                <a:sym typeface="+mn-ea"/>
              </a:rPr>
              <a:t>the desired rotation information</a:t>
            </a:r>
            <a:r>
              <a:rPr lang="en-US" altLang="zh-CN">
                <a:sym typeface="+mn-ea"/>
              </a:rPr>
              <a:t> b</a:t>
            </a:r>
            <a:r>
              <a:rPr lang="zh-CN" altLang="en-US"/>
              <a:t>y converting these vectors into joint Euler angles or quaternions</a:t>
            </a:r>
            <a:r>
              <a:rPr lang="en-US" altLang="zh-CN"/>
              <a:t>.</a:t>
            </a:r>
            <a:endParaRPr lang="en-US" altLang="zh-CN"/>
          </a:p>
        </p:txBody>
      </p:sp>
      <p:pic>
        <p:nvPicPr>
          <p:cNvPr id="7" name="图片 6"/>
          <p:cNvPicPr>
            <a:picLocks noChangeAspect="1"/>
          </p:cNvPicPr>
          <p:nvPr/>
        </p:nvPicPr>
        <p:blipFill>
          <a:blip r:embed="rId2"/>
          <a:stretch>
            <a:fillRect/>
          </a:stretch>
        </p:blipFill>
        <p:spPr>
          <a:xfrm>
            <a:off x="7731760" y="1706880"/>
            <a:ext cx="4057650" cy="3683000"/>
          </a:xfrm>
          <a:prstGeom prst="rect">
            <a:avLst/>
          </a:prstGeom>
        </p:spPr>
      </p:pic>
      <p:cxnSp>
        <p:nvCxnSpPr>
          <p:cNvPr id="10" name="曲线连接符 9"/>
          <p:cNvCxnSpPr/>
          <p:nvPr/>
        </p:nvCxnSpPr>
        <p:spPr>
          <a:xfrm rot="10800000" flipV="1">
            <a:off x="6976745" y="4965065"/>
            <a:ext cx="1170940" cy="784860"/>
          </a:xfrm>
          <a:prstGeom prst="curvedConnector3">
            <a:avLst>
              <a:gd name="adj1" fmla="val 32917"/>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11" name="文本框 10"/>
          <p:cNvSpPr txBox="1"/>
          <p:nvPr/>
        </p:nvSpPr>
        <p:spPr>
          <a:xfrm>
            <a:off x="4098925" y="5039360"/>
            <a:ext cx="2936875" cy="1322070"/>
          </a:xfrm>
          <a:prstGeom prst="rect">
            <a:avLst/>
          </a:prstGeom>
          <a:noFill/>
        </p:spPr>
        <p:txBody>
          <a:bodyPr wrap="square" rtlCol="0">
            <a:spAutoFit/>
          </a:bodyPr>
          <a:p>
            <a:r>
              <a:rPr lang="en-US" altLang="zh-CN" sz="1600">
                <a:sym typeface="+mn-ea"/>
              </a:rPr>
              <a:t>Left leg: 	      </a:t>
            </a:r>
            <a:r>
              <a:rPr lang="en-US" altLang="zh-CN" sz="1600"/>
              <a:t>0,1,4,7,10	    </a:t>
            </a:r>
            <a:endParaRPr lang="en-US" altLang="zh-CN" sz="1600"/>
          </a:p>
          <a:p>
            <a:r>
              <a:rPr lang="en-US" altLang="zh-CN" sz="1600">
                <a:sym typeface="+mn-ea"/>
              </a:rPr>
              <a:t>Right leg:       </a:t>
            </a:r>
            <a:r>
              <a:rPr lang="en-US" altLang="zh-CN" sz="1600"/>
              <a:t>0,2,5,8,11    </a:t>
            </a:r>
            <a:endParaRPr lang="en-US" altLang="zh-CN" sz="1600"/>
          </a:p>
          <a:p>
            <a:r>
              <a:rPr lang="en-US" altLang="zh-CN" sz="1600">
                <a:sym typeface="+mn-ea"/>
              </a:rPr>
              <a:t>Left arm: 	      </a:t>
            </a:r>
            <a:r>
              <a:rPr lang="en-US" altLang="zh-CN" sz="1600"/>
              <a:t>9,13,16,18,20,22    </a:t>
            </a:r>
            <a:endParaRPr lang="en-US" altLang="zh-CN" sz="1600"/>
          </a:p>
          <a:p>
            <a:r>
              <a:rPr lang="en-US" altLang="zh-CN" sz="1600">
                <a:sym typeface="+mn-ea"/>
              </a:rPr>
              <a:t>Right arm:      </a:t>
            </a:r>
            <a:r>
              <a:rPr lang="en-US" altLang="zh-CN" sz="1600"/>
              <a:t>9,14,17,19,21,23	</a:t>
            </a:r>
            <a:endParaRPr lang="en-US" altLang="zh-CN" sz="1600"/>
          </a:p>
          <a:p>
            <a:r>
              <a:rPr lang="en-US" altLang="zh-CN" sz="1600">
                <a:sym typeface="+mn-ea"/>
              </a:rPr>
              <a:t>Torso:             </a:t>
            </a:r>
            <a:r>
              <a:rPr lang="en-US" altLang="zh-CN" sz="1600"/>
              <a:t>0,3,6,9,14,12,15 	 </a:t>
            </a:r>
            <a:endParaRPr lang="en-US" altLang="zh-CN" sz="1600"/>
          </a:p>
        </p:txBody>
      </p:sp>
    </p:spTree>
  </p:cSld>
  <p:clrMapOvr>
    <a:masterClrMapping/>
  </p:clrMapOvr>
</p:sld>
</file>

<file path=ppt/tags/tag1.xml><?xml version="1.0" encoding="utf-8"?>
<p:tagLst xmlns:p="http://schemas.openxmlformats.org/presentationml/2006/main">
  <p:tag name="KSO_WM_DIAGRAM_VIRTUALLY_FRAME" val="{&quot;height&quot;:185.4276377952756,&quot;left&quot;:73.17511811023624,&quot;top&quot;:212.4407874015748,&quot;width&quot;:826.7748425196849}"/>
</p:tagLst>
</file>

<file path=ppt/tags/tag10.xml><?xml version="1.0" encoding="utf-8"?>
<p:tagLst xmlns:p="http://schemas.openxmlformats.org/presentationml/2006/main">
  <p:tag name="KSO_WM_DIAGRAM_VIRTUALLY_FRAME" val="{&quot;height&quot;:185.4276377952756,&quot;left&quot;:73.17511811023624,&quot;top&quot;:212.4407874015748,&quot;width&quot;:826.7748425196849}"/>
</p:tagLst>
</file>

<file path=ppt/tags/tag11.xml><?xml version="1.0" encoding="utf-8"?>
<p:tagLst xmlns:p="http://schemas.openxmlformats.org/presentationml/2006/main">
  <p:tag name="KSO_WM_DIAGRAM_VIRTUALLY_FRAME" val="{&quot;height&quot;:407.40511811023623,&quot;left&quot;:58.21748031496063,&quot;top&quot;:60.391181102362204,&quot;width&quot;:727.107716535433}"/>
</p:tagLst>
</file>

<file path=ppt/tags/tag12.xml><?xml version="1.0" encoding="utf-8"?>
<p:tagLst xmlns:p="http://schemas.openxmlformats.org/presentationml/2006/main">
  <p:tag name="KSO_WM_DIAGRAM_VIRTUALLY_FRAME" val="{&quot;height&quot;:407.40511811023623,&quot;left&quot;:58.21748031496063,&quot;top&quot;:60.391181102362204,&quot;width&quot;:727.107716535433}"/>
</p:tagLst>
</file>

<file path=ppt/tags/tag13.xml><?xml version="1.0" encoding="utf-8"?>
<p:tagLst xmlns:p="http://schemas.openxmlformats.org/presentationml/2006/main">
  <p:tag name="KSO_WM_DIAGRAM_VIRTUALLY_FRAME" val="{&quot;height&quot;:407.40511811023623,&quot;left&quot;:58.21748031496063,&quot;top&quot;:60.391181102362204,&quot;width&quot;:727.107716535433}"/>
</p:tagLst>
</file>

<file path=ppt/tags/tag14.xml><?xml version="1.0" encoding="utf-8"?>
<p:tagLst xmlns:p="http://schemas.openxmlformats.org/presentationml/2006/main">
  <p:tag name="KSO_WM_DIAGRAM_VIRTUALLY_FRAME" val="{&quot;height&quot;:407.40511811023623,&quot;left&quot;:58.21748031496063,&quot;top&quot;:60.391181102362204,&quot;width&quot;:727.107716535433}"/>
</p:tagLst>
</file>

<file path=ppt/tags/tag15.xml><?xml version="1.0" encoding="utf-8"?>
<p:tagLst xmlns:p="http://schemas.openxmlformats.org/presentationml/2006/main">
  <p:tag name="KSO_WM_DIAGRAM_VIRTUALLY_FRAME" val="{&quot;height&quot;:407.40511811023623,&quot;left&quot;:58.21748031496063,&quot;top&quot;:60.391181102362204,&quot;width&quot;:727.107716535433}"/>
</p:tagLst>
</file>

<file path=ppt/tags/tag16.xml><?xml version="1.0" encoding="utf-8"?>
<p:tagLst xmlns:p="http://schemas.openxmlformats.org/presentationml/2006/main">
  <p:tag name="KSO_WM_DIAGRAM_VIRTUALLY_FRAME" val="{&quot;height&quot;:291.2,&quot;left&quot;:48.75102362204725,&quot;top&quot;:124.02905511811022,&quot;width&quot;:861.2989763779527}"/>
</p:tagLst>
</file>

<file path=ppt/tags/tag17.xml><?xml version="1.0" encoding="utf-8"?>
<p:tagLst xmlns:p="http://schemas.openxmlformats.org/presentationml/2006/main">
  <p:tag name="KSO_WM_DIAGRAM_VIRTUALLY_FRAME" val="{&quot;height&quot;:291.2,&quot;left&quot;:48.75102362204725,&quot;top&quot;:124.02905511811022,&quot;width&quot;:861.2989763779527}"/>
</p:tagLst>
</file>

<file path=ppt/tags/tag18.xml><?xml version="1.0" encoding="utf-8"?>
<p:tagLst xmlns:p="http://schemas.openxmlformats.org/presentationml/2006/main">
  <p:tag name="KSO_WM_DIAGRAM_VIRTUALLY_FRAME" val="{&quot;height&quot;:291.2,&quot;left&quot;:48.75102362204725,&quot;top&quot;:124.02905511811022,&quot;width&quot;:861.2989763779527}"/>
</p:tagLst>
</file>

<file path=ppt/tags/tag19.xml><?xml version="1.0" encoding="utf-8"?>
<p:tagLst xmlns:p="http://schemas.openxmlformats.org/presentationml/2006/main">
  <p:tag name="KSO_WM_DIAGRAM_VIRTUALLY_FRAME" val="{&quot;height&quot;:291.2,&quot;left&quot;:48.75102362204725,&quot;top&quot;:124.02905511811022,&quot;width&quot;:861.2989763779527}"/>
</p:tagLst>
</file>

<file path=ppt/tags/tag2.xml><?xml version="1.0" encoding="utf-8"?>
<p:tagLst xmlns:p="http://schemas.openxmlformats.org/presentationml/2006/main">
  <p:tag name="KSO_WM_DIAGRAM_VIRTUALLY_FRAME" val="{&quot;height&quot;:185.4276377952756,&quot;left&quot;:73.17511811023624,&quot;top&quot;:212.4407874015748,&quot;width&quot;:826.7748425196849}"/>
</p:tagLst>
</file>

<file path=ppt/tags/tag20.xml><?xml version="1.0" encoding="utf-8"?>
<p:tagLst xmlns:p="http://schemas.openxmlformats.org/presentationml/2006/main">
  <p:tag name="KSO_WM_DIAGRAM_VIRTUALLY_FRAME" val="{&quot;height&quot;:291.2,&quot;left&quot;:48.75102362204725,&quot;top&quot;:124.02905511811022,&quot;width&quot;:861.2989763779527}"/>
</p:tagLst>
</file>

<file path=ppt/tags/tag21.xml><?xml version="1.0" encoding="utf-8"?>
<p:tagLst xmlns:p="http://schemas.openxmlformats.org/presentationml/2006/main">
  <p:tag name="KSO_WM_DIAGRAM_VIRTUALLY_FRAME" val="{&quot;height&quot;:291.2,&quot;left&quot;:48.75102362204725,&quot;top&quot;:124.02905511811022,&quot;width&quot;:861.2989763779527}"/>
</p:tagLst>
</file>

<file path=ppt/tags/tag22.xml><?xml version="1.0" encoding="utf-8"?>
<p:tagLst xmlns:p="http://schemas.openxmlformats.org/presentationml/2006/main">
  <p:tag name="KSO_WM_DIAGRAM_VIRTUALLY_FRAME" val="{&quot;height&quot;:291.2,&quot;left&quot;:48.75102362204725,&quot;top&quot;:124.02905511811022,&quot;width&quot;:861.2989763779527}"/>
</p:tagLst>
</file>

<file path=ppt/tags/tag23.xml><?xml version="1.0" encoding="utf-8"?>
<p:tagLst xmlns:p="http://schemas.openxmlformats.org/presentationml/2006/main">
  <p:tag name="KSO_WM_DIAGRAM_VIRTUALLY_FRAME" val="{&quot;height&quot;:291.2,&quot;left&quot;:48.75102362204725,&quot;top&quot;:124.02905511811022,&quot;width&quot;:861.2989763779527}"/>
</p:tagLst>
</file>

<file path=ppt/tags/tag24.xml><?xml version="1.0" encoding="utf-8"?>
<p:tagLst xmlns:p="http://schemas.openxmlformats.org/presentationml/2006/main">
  <p:tag name="KSO_WM_DIAGRAM_VIRTUALLY_FRAME" val="{&quot;height&quot;:291.2,&quot;left&quot;:48.75102362204725,&quot;top&quot;:124.02905511811022,&quot;width&quot;:861.2989763779527}"/>
</p:tagLst>
</file>

<file path=ppt/tags/tag25.xml><?xml version="1.0" encoding="utf-8"?>
<p:tagLst xmlns:p="http://schemas.openxmlformats.org/presentationml/2006/main">
  <p:tag name="KSO_WM_DIAGRAM_VIRTUALLY_FRAME" val="{&quot;height&quot;:291.2,&quot;left&quot;:48.75102362204725,&quot;top&quot;:124.02905511811022,&quot;width&quot;:861.2989763779527}"/>
</p:tagLst>
</file>

<file path=ppt/tags/tag26.xml><?xml version="1.0" encoding="utf-8"?>
<p:tagLst xmlns:p="http://schemas.openxmlformats.org/presentationml/2006/main">
  <p:tag name="KSO_WM_DIAGRAM_VIRTUALLY_FRAME" val="{&quot;height&quot;:291.2,&quot;left&quot;:48.75102362204725,&quot;top&quot;:124.02905511811022,&quot;width&quot;:861.2989763779527}"/>
</p:tagLst>
</file>

<file path=ppt/tags/tag27.xml><?xml version="1.0" encoding="utf-8"?>
<p:tagLst xmlns:p="http://schemas.openxmlformats.org/presentationml/2006/main">
  <p:tag name="KSO_WM_DIAGRAM_VIRTUALLY_FRAME" val="{&quot;height&quot;:291.2,&quot;left&quot;:48.75102362204725,&quot;top&quot;:124.02905511811022,&quot;width&quot;:861.2989763779527}"/>
</p:tagLst>
</file>

<file path=ppt/tags/tag28.xml><?xml version="1.0" encoding="utf-8"?>
<p:tagLst xmlns:p="http://schemas.openxmlformats.org/presentationml/2006/main">
  <p:tag name="KSO_WM_MEDIACOVER_FLAG" val="1"/>
  <p:tag name="KSO_WM_UNIT_MEDIACOVER_BTN_STATE" val="1"/>
  <p:tag name="KSO_WM_UNIT_MEDIACOVER_BTNRECT" val="0*0*0*0"/>
</p:tagLst>
</file>

<file path=ppt/tags/tag29.xml><?xml version="1.0" encoding="utf-8"?>
<p:tagLst xmlns:p="http://schemas.openxmlformats.org/presentationml/2006/main">
  <p:tag name="commondata" val="eyJjb3VudCI6MTUsImhkaWQiOiI5ZjU2NzUzMDlhNTAyOGY3MmY3YTdhNDMwZTgxZTFiNiIsInVzZXJDb3VudCI6N30="/>
</p:tagLst>
</file>

<file path=ppt/tags/tag3.xml><?xml version="1.0" encoding="utf-8"?>
<p:tagLst xmlns:p="http://schemas.openxmlformats.org/presentationml/2006/main">
  <p:tag name="KSO_WM_DIAGRAM_VIRTUALLY_FRAME" val="{&quot;height&quot;:185.4276377952756,&quot;left&quot;:73.17511811023624,&quot;top&quot;:212.4407874015748,&quot;width&quot;:826.7748425196849}"/>
</p:tagLst>
</file>

<file path=ppt/tags/tag4.xml><?xml version="1.0" encoding="utf-8"?>
<p:tagLst xmlns:p="http://schemas.openxmlformats.org/presentationml/2006/main">
  <p:tag name="KSO_WM_DIAGRAM_VIRTUALLY_FRAME" val="{&quot;height&quot;:185.4276377952756,&quot;left&quot;:73.17511811023624,&quot;top&quot;:212.4407874015748,&quot;width&quot;:826.7748425196849}"/>
</p:tagLst>
</file>

<file path=ppt/tags/tag5.xml><?xml version="1.0" encoding="utf-8"?>
<p:tagLst xmlns:p="http://schemas.openxmlformats.org/presentationml/2006/main">
  <p:tag name="KSO_WM_DIAGRAM_VIRTUALLY_FRAME" val="{&quot;height&quot;:185.4276377952756,&quot;left&quot;:73.17511811023624,&quot;top&quot;:212.4407874015748,&quot;width&quot;:826.7748425196849}"/>
</p:tagLst>
</file>

<file path=ppt/tags/tag6.xml><?xml version="1.0" encoding="utf-8"?>
<p:tagLst xmlns:p="http://schemas.openxmlformats.org/presentationml/2006/main">
  <p:tag name="KSO_WM_DIAGRAM_VIRTUALLY_FRAME" val="{&quot;height&quot;:185.4276377952756,&quot;left&quot;:73.17511811023624,&quot;top&quot;:212.4407874015748,&quot;width&quot;:826.7748425196849}"/>
</p:tagLst>
</file>

<file path=ppt/tags/tag7.xml><?xml version="1.0" encoding="utf-8"?>
<p:tagLst xmlns:p="http://schemas.openxmlformats.org/presentationml/2006/main">
  <p:tag name="KSO_WM_DIAGRAM_VIRTUALLY_FRAME" val="{&quot;height&quot;:185.4276377952756,&quot;left&quot;:73.17511811023624,&quot;top&quot;:212.4407874015748,&quot;width&quot;:826.7748425196849}"/>
</p:tagLst>
</file>

<file path=ppt/tags/tag8.xml><?xml version="1.0" encoding="utf-8"?>
<p:tagLst xmlns:p="http://schemas.openxmlformats.org/presentationml/2006/main">
  <p:tag name="KSO_WM_DIAGRAM_VIRTUALLY_FRAME" val="{&quot;height&quot;:185.4276377952756,&quot;left&quot;:73.17511811023624,&quot;top&quot;:212.4407874015748,&quot;width&quot;:826.7748425196849}"/>
</p:tagLst>
</file>

<file path=ppt/tags/tag9.xml><?xml version="1.0" encoding="utf-8"?>
<p:tagLst xmlns:p="http://schemas.openxmlformats.org/presentationml/2006/main">
  <p:tag name="KSO_WM_DIAGRAM_VIRTUALLY_FRAME" val="{&quot;height&quot;:185.4276377952756,&quot;left&quot;:73.17511811023624,&quot;top&quot;:212.4407874015748,&quot;width&quot;:826.7748425196849}"/>
</p:tagLst>
</file>

<file path=ppt/theme/theme1.xml><?xml version="1.0" encoding="utf-8"?>
<a:theme xmlns:a="http://schemas.openxmlformats.org/drawingml/2006/main" name="毕业答辩">
  <a:themeElements>
    <a:clrScheme name="Office">
      <a:dk1>
        <a:srgbClr val="000000"/>
      </a:dk1>
      <a:lt1>
        <a:srgbClr val="FFFFFF"/>
      </a:lt1>
      <a:dk2>
        <a:srgbClr val="44546A"/>
      </a:dk2>
      <a:lt2>
        <a:srgbClr val="E7E6E6"/>
      </a:lt2>
      <a:accent1>
        <a:srgbClr val="035C67"/>
      </a:accent1>
      <a:accent2>
        <a:srgbClr val="886640"/>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6537</Words>
  <Application>WPS 演示</Application>
  <PresentationFormat>宽屏</PresentationFormat>
  <Paragraphs>191</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宋体</vt:lpstr>
      <vt:lpstr>Wingdings</vt:lpstr>
      <vt:lpstr>等线</vt:lpstr>
      <vt:lpstr>微软雅黑</vt:lpstr>
      <vt:lpstr>微软雅黑 Light</vt:lpstr>
      <vt:lpstr>Arial Unicode MS</vt:lpstr>
      <vt:lpstr>Calibri</vt:lpstr>
      <vt:lpstr>毕业答辩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玮 王</dc:creator>
  <cp:lastModifiedBy>汐寒</cp:lastModifiedBy>
  <cp:revision>50</cp:revision>
  <dcterms:created xsi:type="dcterms:W3CDTF">2020-08-07T02:34:00Z</dcterms:created>
  <dcterms:modified xsi:type="dcterms:W3CDTF">2024-06-21T23:29:04Z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2052-12.1.0.17133</vt:lpwstr>
  </property>
  <property fmtid="{D5CDD505-2E9C-101B-9397-08002B2CF9AE}" pid="3" name="KSOTemplateUUID">
    <vt:lpwstr>v1.0_mb_sC7ZWc9c6RxSRQQE6qQFug==</vt:lpwstr>
  </property>
  <property fmtid="{D5CDD505-2E9C-101B-9397-08002B2CF9AE}" pid="4" name="ICV">
    <vt:lpwstr>EE0255A04843458DA8E491E843095CEF_13</vt:lpwstr>
  </property>
</Properties>
</file>